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83.xml" ContentType="application/vnd.openxmlformats-officedocument.presentationml.slide+xml"/>
  <Override PartName="/ppt/slides/slide81.xml" ContentType="application/vnd.openxmlformats-officedocument.presentationml.slide+xml"/>
  <Override PartName="/ppt/notesSlides/notesSlide20.xml" ContentType="application/vnd.openxmlformats-officedocument.presentationml.notesSlide+xml"/>
  <Override PartName="/ppt/slides/slide80.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75.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notesSlides/notesSlide29.xml" ContentType="application/vnd.openxmlformats-officedocument.presentationml.notes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8.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74.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82.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57.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notesSlides/notesSlide14.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27.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s/slide76.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slides/slide2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49.xml" ContentType="application/vnd.openxmlformats-officedocument.presentationml.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34.xml" ContentType="application/vnd.openxmlformats-officedocument.presentationml.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s/slide54.xml" ContentType="application/vnd.openxmlformats-officedocument.presentationml.slide+xml"/>
  <Override PartName="/ppt/notesSlides/notesSlide22.xml" ContentType="application/vnd.openxmlformats-officedocument.presentationml.notesSlide+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8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Lst>
  <p:sldSz cx="12192000" cy="6858000"/>
  <p:notesSz cx="12192000" cy="6858000"/>
  <p:defaultTextStyle>
    <a:defPPr>
      <a:defRPr lang="en-US"/>
    </a:defPPr>
    <a:lvl1pPr algn="l">
      <a:spcBef>
        <a:spcPts val="0"/>
      </a:spcBef>
      <a:spcAft>
        <a:spcPts val="0"/>
      </a:spcAft>
      <a:defRPr>
        <a:solidFill>
          <a:schemeClr val="tx1"/>
        </a:solidFill>
        <a:latin typeface="Arial"/>
        <a:ea typeface="+mn-ea"/>
        <a:cs typeface="Arial"/>
      </a:defRPr>
    </a:lvl1pPr>
    <a:lvl2pPr marL="457155" algn="l">
      <a:spcBef>
        <a:spcPts val="0"/>
      </a:spcBef>
      <a:spcAft>
        <a:spcPts val="0"/>
      </a:spcAft>
      <a:defRPr>
        <a:solidFill>
          <a:schemeClr val="tx1"/>
        </a:solidFill>
        <a:latin typeface="Arial"/>
        <a:ea typeface="+mn-ea"/>
        <a:cs typeface="Arial"/>
      </a:defRPr>
    </a:lvl2pPr>
    <a:lvl3pPr marL="914309" algn="l">
      <a:spcBef>
        <a:spcPts val="0"/>
      </a:spcBef>
      <a:spcAft>
        <a:spcPts val="0"/>
      </a:spcAft>
      <a:defRPr>
        <a:solidFill>
          <a:schemeClr val="tx1"/>
        </a:solidFill>
        <a:latin typeface="Arial"/>
        <a:ea typeface="+mn-ea"/>
        <a:cs typeface="Arial"/>
      </a:defRPr>
    </a:lvl3pPr>
    <a:lvl4pPr marL="1371464" algn="l">
      <a:spcBef>
        <a:spcPts val="0"/>
      </a:spcBef>
      <a:spcAft>
        <a:spcPts val="0"/>
      </a:spcAft>
      <a:defRPr>
        <a:solidFill>
          <a:schemeClr val="tx1"/>
        </a:solidFill>
        <a:latin typeface="Arial"/>
        <a:ea typeface="+mn-ea"/>
        <a:cs typeface="Arial"/>
      </a:defRPr>
    </a:lvl4pPr>
    <a:lvl5pPr marL="1828618" algn="l">
      <a:spcBef>
        <a:spcPts val="0"/>
      </a:spcBef>
      <a:spcAft>
        <a:spcPts val="0"/>
      </a:spcAft>
      <a:defRPr>
        <a:solidFill>
          <a:schemeClr val="tx1"/>
        </a:solidFill>
        <a:latin typeface="Arial"/>
        <a:ea typeface="+mn-ea"/>
        <a:cs typeface="Arial"/>
      </a:defRPr>
    </a:lvl5pPr>
    <a:lvl6pPr marL="2285774" algn="l" defTabSz="914309">
      <a:defRPr>
        <a:solidFill>
          <a:schemeClr val="tx1"/>
        </a:solidFill>
        <a:latin typeface="Arial"/>
        <a:ea typeface="+mn-ea"/>
        <a:cs typeface="Arial"/>
      </a:defRPr>
    </a:lvl6pPr>
    <a:lvl7pPr marL="2742926" algn="l" defTabSz="914309">
      <a:defRPr>
        <a:solidFill>
          <a:schemeClr val="tx1"/>
        </a:solidFill>
        <a:latin typeface="Arial"/>
        <a:ea typeface="+mn-ea"/>
        <a:cs typeface="Arial"/>
      </a:defRPr>
    </a:lvl7pPr>
    <a:lvl8pPr marL="3200080" algn="l" defTabSz="914309">
      <a:defRPr>
        <a:solidFill>
          <a:schemeClr val="tx1"/>
        </a:solidFill>
        <a:latin typeface="Arial"/>
        <a:ea typeface="+mn-ea"/>
        <a:cs typeface="Arial"/>
      </a:defRPr>
    </a:lvl8pPr>
    <a:lvl9pPr marL="3657235" algn="l" defTabSz="914309">
      <a:defRPr>
        <a:solidFill>
          <a:schemeClr val="tx1"/>
        </a:solidFill>
        <a:latin typeface="Arial"/>
        <a:ea typeface="+mn-ea"/>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notesMaster" Target="notesMasters/notesMaster1.xml"/><Relationship Id="rId89" Type="http://schemas.openxmlformats.org/officeDocument/2006/relationships/presProps" Target="presProps.xml" /><Relationship Id="rId90" Type="http://schemas.openxmlformats.org/officeDocument/2006/relationships/tableStyles" Target="tableStyles.xml" /><Relationship Id="rId9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173058" name="Rectangle 2" hidden="0"/>
          <p:cNvSpPr>
            <a:spLocks noChangeArrowheads="1" noGrp="1"/>
          </p:cNvSpPr>
          <p:nvPr isPhoto="0" userDrawn="0">
            <p:ph type="hdr" sz="quarter" hasCustomPrompt="0"/>
          </p:nvPr>
        </p:nvSpPr>
        <p:spPr bwMode="auto">
          <a:xfrm>
            <a:off x="0" y="0"/>
            <a:ext cx="3076574" cy="511175"/>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lvl1pPr defTabSz="966648">
              <a:defRPr sz="1300">
                <a:latin typeface="Arial"/>
                <a:cs typeface="+mn-cs"/>
              </a:defRPr>
            </a:lvl1pPr>
          </a:lstStyle>
          <a:p>
            <a:pPr>
              <a:defRPr/>
            </a:pPr>
            <a:endParaRPr lang="en-US"/>
          </a:p>
        </p:txBody>
      </p:sp>
      <p:sp>
        <p:nvSpPr>
          <p:cNvPr id="173059" name="Rectangle 3" hidden="0"/>
          <p:cNvSpPr>
            <a:spLocks noChangeArrowheads="1" noGrp="1"/>
          </p:cNvSpPr>
          <p:nvPr isPhoto="0" userDrawn="0">
            <p:ph type="dt" idx="1" hasCustomPrompt="0"/>
          </p:nvPr>
        </p:nvSpPr>
        <p:spPr bwMode="auto">
          <a:xfrm>
            <a:off x="4021138" y="0"/>
            <a:ext cx="3076574" cy="511175"/>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lvl1pPr algn="r" defTabSz="966648">
              <a:defRPr sz="1300">
                <a:latin typeface="Arial"/>
                <a:cs typeface="+mn-cs"/>
              </a:defRPr>
            </a:lvl1pPr>
          </a:lstStyle>
          <a:p>
            <a:pPr>
              <a:defRPr/>
            </a:pPr>
            <a:endParaRPr lang="en-US"/>
          </a:p>
        </p:txBody>
      </p:sp>
      <p:sp>
        <p:nvSpPr>
          <p:cNvPr id="49156" name="Rectangle 4" hidden="0"/>
          <p:cNvSpPr>
            <a:spLocks noChangeArrowheads="1" noChangeAspect="1" noGrp="1" noRot="1" noTextEdit="1"/>
          </p:cNvSpPr>
          <p:nvPr isPhoto="0" userDrawn="0">
            <p:ph type="sldImg" idx="2" hasCustomPrompt="0"/>
          </p:nvPr>
        </p:nvSpPr>
        <p:spPr bwMode="auto">
          <a:xfrm>
            <a:off x="138113" y="768350"/>
            <a:ext cx="6823075" cy="3838575"/>
          </a:xfrm>
          <a:prstGeom prst="rect">
            <a:avLst/>
          </a:prstGeom>
          <a:noFill/>
          <a:ln w="9525">
            <a:solidFill>
              <a:srgbClr val="000000"/>
            </a:solidFill>
            <a:miter lim="800000"/>
            <a:headEnd/>
            <a:tailEnd/>
          </a:ln>
        </p:spPr>
      </p:sp>
      <p:sp>
        <p:nvSpPr>
          <p:cNvPr id="173061" name="Rectangle 5" hidden="0"/>
          <p:cNvSpPr>
            <a:spLocks noChangeArrowheads="1" noGrp="1"/>
          </p:cNvSpPr>
          <p:nvPr isPhoto="0" userDrawn="0">
            <p:ph type="body" sz="quarter" idx="3" hasCustomPrompt="0"/>
          </p:nvPr>
        </p:nvSpPr>
        <p:spPr bwMode="auto">
          <a:xfrm>
            <a:off x="709613" y="4862513"/>
            <a:ext cx="5680075" cy="4603750"/>
          </a:xfrm>
          <a:prstGeom prst="rect">
            <a:avLst/>
          </a:prstGeom>
          <a:noFill/>
          <a:ln w="9525">
            <a:noFill/>
            <a:miter lim="800000"/>
            <a:headEnd/>
            <a:tailEnd/>
          </a:ln>
          <a:effectLst/>
        </p:spPr>
        <p:txBody>
          <a:bodyPr vert="horz" wrap="square" lIns="96651" tIns="48326" rIns="96651" bIns="48326" numCol="1" anchor="t" anchorCtr="0" compatLnSpc="1">
            <a:prstTxWarp prst="textNoShape"/>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73062" name="Rectangle 6" hidden="0"/>
          <p:cNvSpPr>
            <a:spLocks noChangeArrowheads="1" noGrp="1"/>
          </p:cNvSpPr>
          <p:nvPr isPhoto="0" userDrawn="0">
            <p:ph type="ftr" sz="quarter" idx="4" hasCustomPrompt="0"/>
          </p:nvPr>
        </p:nvSpPr>
        <p:spPr bwMode="auto">
          <a:xfrm>
            <a:off x="0" y="9721850"/>
            <a:ext cx="3076574" cy="511175"/>
          </a:xfrm>
          <a:prstGeom prst="rect">
            <a:avLst/>
          </a:prstGeom>
          <a:noFill/>
          <a:ln w="9525">
            <a:noFill/>
            <a:miter lim="800000"/>
            <a:headEnd/>
            <a:tailEnd/>
          </a:ln>
          <a:effectLst/>
        </p:spPr>
        <p:txBody>
          <a:bodyPr vert="horz" wrap="square" lIns="96651" tIns="48326" rIns="96651" bIns="48326" numCol="1" anchor="b" anchorCtr="0" compatLnSpc="1">
            <a:prstTxWarp prst="textNoShape"/>
          </a:bodyPr>
          <a:lstStyle>
            <a:lvl1pPr defTabSz="966648">
              <a:defRPr sz="1300">
                <a:latin typeface="Arial"/>
                <a:cs typeface="+mn-cs"/>
              </a:defRPr>
            </a:lvl1pPr>
          </a:lstStyle>
          <a:p>
            <a:pPr>
              <a:defRPr/>
            </a:pPr>
            <a:endParaRPr lang="en-US"/>
          </a:p>
        </p:txBody>
      </p:sp>
      <p:sp>
        <p:nvSpPr>
          <p:cNvPr id="173063" name="Rectangle 7" hidden="0"/>
          <p:cNvSpPr>
            <a:spLocks noChangeArrowheads="1" noGrp="1"/>
          </p:cNvSpPr>
          <p:nvPr isPhoto="0" userDrawn="0">
            <p:ph type="sldNum" sz="quarter" idx="5" hasCustomPrompt="0"/>
          </p:nvPr>
        </p:nvSpPr>
        <p:spPr bwMode="auto">
          <a:xfrm>
            <a:off x="4021138" y="9721850"/>
            <a:ext cx="3076574" cy="511175"/>
          </a:xfrm>
          <a:prstGeom prst="rect">
            <a:avLst/>
          </a:prstGeom>
          <a:noFill/>
          <a:ln w="9525">
            <a:noFill/>
            <a:miter lim="800000"/>
            <a:headEnd/>
            <a:tailEnd/>
          </a:ln>
          <a:effectLst/>
        </p:spPr>
        <p:txBody>
          <a:bodyPr vert="horz" wrap="square" lIns="96651" tIns="48326" rIns="96651" bIns="48326" numCol="1" anchor="b" anchorCtr="0" compatLnSpc="1">
            <a:prstTxWarp prst="textNoShape"/>
          </a:bodyPr>
          <a:lstStyle>
            <a:lvl1pPr algn="r" defTabSz="966648">
              <a:defRPr sz="1300">
                <a:latin typeface="Arial"/>
                <a:cs typeface="+mn-cs"/>
              </a:defRPr>
            </a:lvl1pPr>
          </a:lstStyle>
          <a:p>
            <a:pPr>
              <a:defRPr/>
            </a:pPr>
            <a:fld id="{16AD5590-9C90-486D-8FA8-38179D6EA4CC}" type="slidenum">
              <a:rPr lang="en-US"/>
              <a:t/>
            </a:fld>
            <a:endParaRPr lang="en-US"/>
          </a:p>
        </p:txBody>
      </p:sp>
    </p:spTree>
  </p:cSld>
  <p:clrMap accent1="accent1" accent2="accent2" accent3="accent3" accent4="accent4" accent5="accent5" accent6="accent6" bg1="lt1" bg2="lt2" folHlink="folHlink" hlink="hlink" tx1="dk1" tx2="dk2"/>
  <p:notesStyle>
    <a:lvl1pPr algn="l">
      <a:spcBef>
        <a:spcPts val="0"/>
      </a:spcBef>
      <a:spcAft>
        <a:spcPts val="0"/>
      </a:spcAft>
      <a:defRPr sz="1200">
        <a:solidFill>
          <a:schemeClr val="tx1"/>
        </a:solidFill>
        <a:latin typeface="Arial"/>
        <a:ea typeface="+mn-ea"/>
        <a:cs typeface="+mn-cs"/>
      </a:defRPr>
    </a:lvl1pPr>
    <a:lvl2pPr marL="457155" algn="l">
      <a:spcBef>
        <a:spcPts val="0"/>
      </a:spcBef>
      <a:spcAft>
        <a:spcPts val="0"/>
      </a:spcAft>
      <a:defRPr sz="1200">
        <a:solidFill>
          <a:schemeClr val="tx1"/>
        </a:solidFill>
        <a:latin typeface="Arial"/>
        <a:ea typeface="+mn-ea"/>
        <a:cs typeface="+mn-cs"/>
      </a:defRPr>
    </a:lvl2pPr>
    <a:lvl3pPr marL="914309" algn="l">
      <a:spcBef>
        <a:spcPts val="0"/>
      </a:spcBef>
      <a:spcAft>
        <a:spcPts val="0"/>
      </a:spcAft>
      <a:defRPr sz="1200">
        <a:solidFill>
          <a:schemeClr val="tx1"/>
        </a:solidFill>
        <a:latin typeface="Arial"/>
        <a:ea typeface="+mn-ea"/>
        <a:cs typeface="+mn-cs"/>
      </a:defRPr>
    </a:lvl3pPr>
    <a:lvl4pPr marL="1371464" algn="l">
      <a:spcBef>
        <a:spcPts val="0"/>
      </a:spcBef>
      <a:spcAft>
        <a:spcPts val="0"/>
      </a:spcAft>
      <a:defRPr sz="1200">
        <a:solidFill>
          <a:schemeClr val="tx1"/>
        </a:solidFill>
        <a:latin typeface="Arial"/>
        <a:ea typeface="+mn-ea"/>
        <a:cs typeface="+mn-cs"/>
      </a:defRPr>
    </a:lvl4pPr>
    <a:lvl5pPr marL="1828618" algn="l">
      <a:spcBef>
        <a:spcPts val="0"/>
      </a:spcBef>
      <a:spcAft>
        <a:spcPts val="0"/>
      </a:spcAft>
      <a:defRPr sz="1200">
        <a:solidFill>
          <a:schemeClr val="tx1"/>
        </a:solidFill>
        <a:latin typeface="Arial"/>
        <a:ea typeface="+mn-ea"/>
        <a:cs typeface="+mn-cs"/>
      </a:defRPr>
    </a:lvl5pPr>
    <a:lvl6pPr marL="2285774" algn="l" defTabSz="914309">
      <a:defRPr sz="1200">
        <a:solidFill>
          <a:schemeClr val="tx1"/>
        </a:solidFill>
        <a:latin typeface="+mn-lt"/>
        <a:ea typeface="+mn-ea"/>
        <a:cs typeface="+mn-cs"/>
      </a:defRPr>
    </a:lvl6pPr>
    <a:lvl7pPr marL="2742926" algn="l" defTabSz="914309">
      <a:defRPr sz="1200">
        <a:solidFill>
          <a:schemeClr val="tx1"/>
        </a:solidFill>
        <a:latin typeface="+mn-lt"/>
        <a:ea typeface="+mn-ea"/>
        <a:cs typeface="+mn-cs"/>
      </a:defRPr>
    </a:lvl7pPr>
    <a:lvl8pPr marL="3200080" algn="l" defTabSz="914309">
      <a:defRPr sz="1200">
        <a:solidFill>
          <a:schemeClr val="tx1"/>
        </a:solidFill>
        <a:latin typeface="+mn-lt"/>
        <a:ea typeface="+mn-ea"/>
        <a:cs typeface="+mn-cs"/>
      </a:defRPr>
    </a:lvl8pPr>
    <a:lvl9pPr marL="3657235" algn="l" defTabSz="914309">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Please retain proper</a:t>
            </a:r>
            <a:r>
              <a:rPr lang="en-US"/>
              <a:t> attribution, including the reference to </a:t>
            </a:r>
            <a:r>
              <a:rPr lang="en-US"/>
              <a:t>ai.berkeley.edu</a:t>
            </a:r>
            <a:r>
              <a:rPr lang="en-US"/>
              <a:t>.  </a:t>
            </a:r>
            <a:r>
              <a:rPr lang="en-US"/>
              <a:t>Thanks!</a:t>
            </a:r>
            <a:endParaRPr lang="en-US" sz="1200">
              <a:latin typeface="Calibri"/>
              <a:cs typeface="Calibri"/>
            </a:endParaRPr>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Start in Arad.  Trying to get to Bucharest.  Cost: time required to traverse the route</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50178" name="Slide Image Placeholder 1" hidden="0"/>
          <p:cNvSpPr>
            <a:spLocks noChangeAspect="1" noGrp="1" noRot="1" noTextEdit="1"/>
          </p:cNvSpPr>
          <p:nvPr isPhoto="0" userDrawn="0">
            <p:ph type="sldImg" hasCustomPrompt="0"/>
          </p:nvPr>
        </p:nvSpPr>
        <p:spPr bwMode="auto">
          <a:xfrm>
            <a:off x="138113" y="768350"/>
            <a:ext cx="6823075" cy="3838575"/>
          </a:xfrm>
          <a:ln/>
        </p:spPr>
      </p:sp>
      <p:sp>
        <p:nvSpPr>
          <p:cNvPr id="50179" name="Notes Placeholder 2" hidden="0"/>
          <p:cNvSpPr>
            <a:spLocks noGrp="1"/>
          </p:cNvSpPr>
          <p:nvPr isPhoto="0" userDrawn="0">
            <p:ph type="body" idx="1" hasCustomPrompt="0"/>
          </p:nvPr>
        </p:nvSpPr>
        <p:spPr bwMode="auto">
          <a:prstGeom prst="rect">
            <a:avLst/>
          </a:prstGeom>
          <a:noFill/>
          <a:ln/>
        </p:spPr>
        <p:txBody>
          <a:bodyPr/>
          <a:lstStyle/>
          <a:p>
            <a:pPr>
              <a:defRPr/>
            </a:pPr>
            <a:r>
              <a:rPr lang="en-US">
                <a:latin typeface="Arial"/>
              </a:rPr>
              <a:t>90 * (2^30-1) + 30 * 2^29 = 145 billion</a:t>
            </a:r>
            <a:endParaRPr/>
          </a:p>
          <a:p>
            <a:pPr>
              <a:defRPr/>
            </a:pPr>
            <a:r>
              <a:rPr lang="en-US">
                <a:latin typeface="Arial"/>
              </a:rPr>
              <a:t>2^29 = 536 870 912</a:t>
            </a:r>
            <a:endParaRPr/>
          </a:p>
        </p:txBody>
      </p:sp>
      <p:sp>
        <p:nvSpPr>
          <p:cNvPr id="49156" name="Slide Number Placeholder 3" hidden="0"/>
          <p:cNvSpPr>
            <a:spLocks noGrp="1"/>
          </p:cNvSpPr>
          <p:nvPr isPhoto="0" userDrawn="0">
            <p:ph type="sldNum" sz="quarter" idx="5" hasCustomPrompt="0"/>
          </p:nvPr>
        </p:nvSpPr>
        <p:spPr bwMode="auto"/>
        <p:txBody>
          <a:bodyPr/>
          <a:lstStyle/>
          <a:p>
            <a:pPr defTabSz="965200">
              <a:defRPr/>
            </a:pPr>
            <a:fld id="{041C6AE4-F625-4A1A-A100-707641139ACC}" type="slidenum">
              <a:rPr lang="en-US"/>
              <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867985053" name="Slide Image Placeholder 1" hidden="0"/>
          <p:cNvSpPr>
            <a:spLocks noChangeAspect="1" noGrp="1" noRot="1" noTextEdit="1"/>
          </p:cNvSpPr>
          <p:nvPr isPhoto="0" userDrawn="0">
            <p:ph type="sldImg" hasCustomPrompt="0"/>
          </p:nvPr>
        </p:nvSpPr>
        <p:spPr bwMode="auto">
          <a:xfrm>
            <a:off x="138112" y="768349"/>
            <a:ext cx="6823074" cy="3838574"/>
          </a:xfrm>
          <a:ln/>
        </p:spPr>
      </p:sp>
      <p:sp>
        <p:nvSpPr>
          <p:cNvPr id="762166043" name="Notes Placeholder 2" hidden="0"/>
          <p:cNvSpPr>
            <a:spLocks noGrp="1"/>
          </p:cNvSpPr>
          <p:nvPr isPhoto="0" userDrawn="0">
            <p:ph type="body" idx="1" hasCustomPrompt="0"/>
          </p:nvPr>
        </p:nvSpPr>
        <p:spPr bwMode="auto">
          <a:prstGeom prst="rect">
            <a:avLst/>
          </a:prstGeom>
          <a:noFill/>
          <a:ln/>
        </p:spPr>
        <p:txBody>
          <a:bodyPr/>
          <a:lstStyle/>
          <a:p>
            <a:pPr>
              <a:defRPr/>
            </a:pPr>
            <a:r>
              <a:rPr lang="en-US">
                <a:latin typeface="Arial"/>
              </a:rPr>
              <a:t>90 * (2^30-1) + 30 * 2^29 = 145 billion</a:t>
            </a:r>
            <a:endParaRPr/>
          </a:p>
          <a:p>
            <a:pPr>
              <a:defRPr/>
            </a:pPr>
            <a:r>
              <a:rPr lang="en-US">
                <a:latin typeface="Arial"/>
              </a:rPr>
              <a:t>2^29 = 536 870 912</a:t>
            </a:r>
            <a:endParaRPr/>
          </a:p>
        </p:txBody>
      </p:sp>
      <p:sp>
        <p:nvSpPr>
          <p:cNvPr id="931024423" name="Slide Number Placeholder 3" hidden="0"/>
          <p:cNvSpPr>
            <a:spLocks noGrp="1"/>
          </p:cNvSpPr>
          <p:nvPr isPhoto="0" userDrawn="0">
            <p:ph type="sldNum" sz="quarter" idx="5" hasCustomPrompt="0"/>
          </p:nvPr>
        </p:nvSpPr>
        <p:spPr bwMode="auto"/>
        <p:txBody>
          <a:bodyPr/>
          <a:lstStyle/>
          <a:p>
            <a:pPr defTabSz="965199">
              <a:defRPr/>
            </a:pPr>
            <a:fld id="{E48DF0AE-6CC6-2120-6713-1D321DF0A64C}" type="slidenum">
              <a:rPr lang="en-US"/>
              <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Shown here is just a small part of the entire state space graph.</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Important: In state space graphs we don’t repeat states that we’ve already seen.</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48697473" name="Slide Image Placeholder 1" hidden="0"/>
          <p:cNvSpPr>
            <a:spLocks noChangeAspect="1" noGrp="1" noRot="1"/>
          </p:cNvSpPr>
          <p:nvPr isPhoto="0" userDrawn="0">
            <p:ph type="sldImg" hasCustomPrompt="0"/>
          </p:nvPr>
        </p:nvSpPr>
        <p:spPr bwMode="auto"/>
      </p:sp>
      <p:sp>
        <p:nvSpPr>
          <p:cNvPr id="178982677" name="Notes Placeholder 2" hidden="0"/>
          <p:cNvSpPr>
            <a:spLocks noGrp="1"/>
          </p:cNvSpPr>
          <p:nvPr isPhoto="0" userDrawn="0">
            <p:ph type="body" idx="1" hasCustomPrompt="0"/>
          </p:nvPr>
        </p:nvSpPr>
        <p:spPr bwMode="auto"/>
        <p:txBody>
          <a:bodyPr/>
          <a:lstStyle/>
          <a:p>
            <a:pPr>
              <a:defRPr/>
            </a:pPr>
            <a:r>
              <a:rPr lang="en-US"/>
              <a:t>Different plans that achieve the same state, will be different nodes in the tree.</a:t>
            </a:r>
            <a:endParaRPr lang="en-US"/>
          </a:p>
        </p:txBody>
      </p:sp>
      <p:sp>
        <p:nvSpPr>
          <p:cNvPr id="52758245" name="Slide Number Placeholder 3" hidden="0"/>
          <p:cNvSpPr>
            <a:spLocks noGrp="1"/>
          </p:cNvSpPr>
          <p:nvPr isPhoto="0" userDrawn="0">
            <p:ph type="sldNum" sz="quarter" idx="10" hasCustomPrompt="0"/>
          </p:nvPr>
        </p:nvSpPr>
        <p:spPr bwMode="auto"/>
        <p:txBody>
          <a:bodyPr/>
          <a:lstStyle/>
          <a:p>
            <a:pPr>
              <a:defRPr/>
            </a:pPr>
            <a:fld id="{9BFFBAC7-78BF-1046-E02E-A5AF63F1B2CA}" type="slidenum">
              <a:rPr lang="en-US"/>
              <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One step into the future shows the second level of the tree.</a:t>
            </a:r>
            <a:endParaRPr lang="en-US"/>
          </a:p>
          <a:p>
            <a:pPr>
              <a:defRPr/>
            </a:pPr>
            <a:r>
              <a:rPr lang="en-US"/>
              <a:t>These are the actions we can take from the starting state, and their costs.</a:t>
            </a:r>
            <a:endParaRPr lang="en-US"/>
          </a:p>
          <a:p>
            <a:pPr>
              <a:defRPr/>
            </a:pPr>
            <a:r>
              <a:rPr lang="en-US"/>
              <a:t>Each of these branch into all of their possible successor states.</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373454762" name="Slide Image Placeholder 1" hidden="0"/>
          <p:cNvSpPr>
            <a:spLocks noChangeAspect="1" noGrp="1" noRot="1"/>
          </p:cNvSpPr>
          <p:nvPr isPhoto="0" userDrawn="0">
            <p:ph type="sldImg" hasCustomPrompt="0"/>
          </p:nvPr>
        </p:nvSpPr>
        <p:spPr bwMode="auto"/>
      </p:sp>
      <p:sp>
        <p:nvSpPr>
          <p:cNvPr id="1791178335" name="Notes Placeholder 2" hidden="0"/>
          <p:cNvSpPr>
            <a:spLocks noGrp="1"/>
          </p:cNvSpPr>
          <p:nvPr isPhoto="0" userDrawn="0">
            <p:ph type="body" idx="1" hasCustomPrompt="0"/>
          </p:nvPr>
        </p:nvSpPr>
        <p:spPr bwMode="auto"/>
        <p:txBody>
          <a:bodyPr/>
          <a:lstStyle/>
          <a:p>
            <a:pPr>
              <a:defRPr/>
            </a:pPr>
            <a:r>
              <a:rPr lang="en-US"/>
              <a:t>Each node in the search tree encodes a path through the state space from the root to a certain state.  </a:t>
            </a:r>
            <a:r>
              <a:rPr lang="en-US"/>
              <a:t>If the node is the goal state, then we have a plan, a solution to the search problem.</a:t>
            </a:r>
            <a:endParaRPr lang="en-US"/>
          </a:p>
        </p:txBody>
      </p:sp>
      <p:sp>
        <p:nvSpPr>
          <p:cNvPr id="1656405993" name="Slide Number Placeholder 3" hidden="0"/>
          <p:cNvSpPr>
            <a:spLocks noGrp="1"/>
          </p:cNvSpPr>
          <p:nvPr isPhoto="0" userDrawn="0">
            <p:ph type="sldNum" sz="quarter" idx="10" hasCustomPrompt="0"/>
          </p:nvPr>
        </p:nvSpPr>
        <p:spPr bwMode="auto"/>
        <p:txBody>
          <a:bodyPr/>
          <a:lstStyle/>
          <a:p>
            <a:pPr>
              <a:defRPr/>
            </a:pPr>
            <a:fld id="{60E72944-45CA-58C7-B16D-3B773FE4A4EA}" type="slidenum">
              <a:rPr lang="en-US"/>
              <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Suppose we want to get from Arad to Bucharest as quickly as possible.</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sz="1000" b="0" i="0" u="none" strike="noStrike" cap="none" spc="0">
                <a:solidFill>
                  <a:schemeClr val="tx1"/>
                </a:solidFill>
                <a:latin typeface="Arial"/>
                <a:ea typeface="Arial"/>
                <a:cs typeface="Arial"/>
              </a:rPr>
              <a:t>Three partial search trees for finding a route from Arad to Bucharest. Nodes</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that have been expanded are gray; nodes on the frontier that have been</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generated but not yet expanded are inside black ovals; the set of states corresponding to these two</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types of nodes are said to have been reached. Nodes that could be generated next are shown</a:t>
            </a:r>
            <a:endParaRPr sz="1000" b="0" i="0" u="none" strike="noStrike" cap="none" spc="0">
              <a:solidFill>
                <a:schemeClr val="tx1"/>
              </a:solidFill>
              <a:latin typeface="Arial"/>
              <a:ea typeface="Arial"/>
              <a:cs typeface="Arial"/>
            </a:endParaRPr>
          </a:p>
          <a:p>
            <a:pPr>
              <a:defRPr/>
            </a:pPr>
            <a:r>
              <a:rPr lang="en-US" sz="1000" b="0" i="0" u="none" strike="noStrike" cap="none" spc="0">
                <a:solidFill>
                  <a:schemeClr val="tx1"/>
                </a:solidFill>
                <a:latin typeface="Arial"/>
                <a:ea typeface="Arial"/>
                <a:cs typeface="Arial"/>
              </a:rPr>
              <a:t>in dashed green ovals.</a:t>
            </a:r>
            <a:endParaRPr sz="1000" b="0" i="0" u="none" strike="noStrike" cap="none" spc="0">
              <a:solidFill>
                <a:schemeClr val="tx1"/>
              </a:solidFill>
              <a:latin typeface="Arial"/>
              <a:ea typeface="Arial"/>
              <a:cs typeface="Arial"/>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General theme</a:t>
            </a:r>
            <a:r>
              <a:rPr lang="en-US"/>
              <a:t> in the class:</a:t>
            </a:r>
            <a:endParaRPr/>
          </a:p>
          <a:p>
            <a:pPr>
              <a:defRPr/>
            </a:pPr>
            <a:r>
              <a:rPr lang="en-US"/>
              <a:t>A goal we have in mind.</a:t>
            </a:r>
            <a:endParaRPr/>
          </a:p>
          <a:p>
            <a:pPr>
              <a:defRPr/>
            </a:pPr>
            <a:r>
              <a:rPr lang="en-US"/>
              <a:t>A mathematical abstraction to formalize this</a:t>
            </a:r>
            <a:endParaRPr/>
          </a:p>
          <a:p>
            <a:pPr>
              <a:defRPr/>
            </a:pPr>
            <a:r>
              <a:rPr lang="en-US"/>
              <a:t>Algorithms that operate on these abstractions</a:t>
            </a:r>
            <a:endParaRPr lang="en-US"/>
          </a:p>
          <a:p>
            <a:pPr>
              <a:defRPr/>
            </a:pPr>
            <a:r>
              <a:rPr lang="en-US"/>
              <a:t>(Uniform-cost search is aka Dijkstra’s algorithm... but our presentation may be different.)</a:t>
            </a:r>
            <a:endParaRPr lang="en-US"/>
          </a:p>
          <a:p>
            <a:pPr>
              <a:defRPr/>
            </a:pPr>
            <a:r>
              <a:rPr lang="en-US"/>
              <a:t>Recall, a rational agent is one whose actions maximize the expected utility function.</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1482934528" name="Slide Image Placeholder 1" hidden="0"/>
          <p:cNvSpPr>
            <a:spLocks noChangeAspect="1" noGrp="1" noRot="1"/>
          </p:cNvSpPr>
          <p:nvPr isPhoto="0" userDrawn="0">
            <p:ph type="sldImg" hasCustomPrompt="0"/>
          </p:nvPr>
        </p:nvSpPr>
        <p:spPr bwMode="auto"/>
      </p:sp>
      <p:sp>
        <p:nvSpPr>
          <p:cNvPr id="2028199121"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Arial"/>
                <a:ea typeface="Arial"/>
                <a:cs typeface="Arial"/>
              </a:rPr>
              <a:t>Notice in the bottom tree there is a cycle from Arad to Sibiu to Arad;</a:t>
            </a:r>
            <a:endParaRPr sz="1200" b="0" i="0" u="none" strike="noStrike" cap="none" spc="0">
              <a:solidFill>
                <a:schemeClr val="tx1"/>
              </a:solidFill>
              <a:latin typeface="Arial"/>
              <a:ea typeface="Arial"/>
              <a:cs typeface="Arial"/>
            </a:endParaRPr>
          </a:p>
          <a:p>
            <a:pPr>
              <a:defRPr/>
            </a:pPr>
            <a:r>
              <a:rPr lang="en-US" sz="1200" b="0" i="0" u="none" strike="noStrike" cap="none" spc="0">
                <a:solidFill>
                  <a:schemeClr val="tx1"/>
                </a:solidFill>
                <a:latin typeface="Arial"/>
                <a:ea typeface="Arial"/>
                <a:cs typeface="Arial"/>
              </a:rPr>
              <a:t>that can’t be an optimal path, so search should not continue from there.</a:t>
            </a:r>
            <a:endParaRPr sz="1200" b="0" i="0" u="none" strike="noStrike" cap="none" spc="0">
              <a:solidFill>
                <a:schemeClr val="tx1"/>
              </a:solidFill>
              <a:latin typeface="Arial"/>
              <a:ea typeface="Arial"/>
              <a:cs typeface="Arial"/>
            </a:endParaRPr>
          </a:p>
        </p:txBody>
      </p:sp>
      <p:sp>
        <p:nvSpPr>
          <p:cNvPr id="79501623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The search strategies we cover today are three ways to carry out general tree search.</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Left: show tree</a:t>
            </a:r>
            <a:endParaRPr/>
          </a:p>
          <a:p>
            <a:pPr>
              <a:defRPr/>
            </a:pPr>
            <a:r>
              <a:rPr lang="en-US"/>
              <a:t>Right: fringe</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Yes, complete if the tree is finite.</a:t>
            </a:r>
            <a:endParaRPr/>
          </a:p>
          <a:p>
            <a:pPr>
              <a:defRPr/>
            </a:pPr>
            <a:r>
              <a:rPr/>
              <a:t>No, not optimal.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BFS outperforms when the goal is shallow and on the side DFS searches last.</a:t>
            </a:r>
            <a:endParaRPr/>
          </a:p>
          <a:p>
            <a:pPr>
              <a:defRPr/>
            </a:pPr>
            <a:r>
              <a:rPr/>
              <a:t>DFS outperforms when the goal is deep and on the side DFS searches first.</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Which is it?  DFS or BFS?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Which is it?  DFS or BFS?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Uniform cost search (sometimes called Dijkstra’s algorithm).</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Let</a:t>
            </a:r>
            <a:r>
              <a:rPr lang="en-US"/>
              <a:t> students guess which one of the three it is.  (</a:t>
            </a:r>
            <a:r>
              <a:rPr lang="en-US"/>
              <a:t>This is BFS.)</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Let</a:t>
            </a:r>
            <a:r>
              <a:rPr lang="en-US"/>
              <a:t> students guess which one of the three it is.  (</a:t>
            </a:r>
            <a:r>
              <a:rPr lang="en-US"/>
              <a:t>This is UCS.)</a:t>
            </a:r>
            <a:endParaRPr/>
          </a:p>
          <a:p>
            <a:pPr>
              <a:defRPr/>
            </a:pP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It may seem obvious that to solve most problems we need to plan ahead, and in fact that’s what we humans do all the time... But for some problems it may not seem like the obvious thing to do.  e.g., Roomba robot vacuum.  You might just program it with the instructions “look for dirt, move to dirt, clean up dirt” with no need for simulating.  We have a name for agents that behave this way: Reflex agents.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0" marR="0" indent="0" algn="l" defTabSz="914400">
              <a:lnSpc>
                <a:spcPct val="100000"/>
              </a:lnSpc>
              <a:spcBef>
                <a:spcPts val="0"/>
              </a:spcBef>
              <a:spcAft>
                <a:spcPts val="0"/>
              </a:spcAft>
              <a:buClrTx/>
              <a:buSzTx/>
              <a:buFontTx/>
              <a:buNone/>
              <a:defRPr/>
            </a:pPr>
            <a:r>
              <a:rPr lang="en-US"/>
              <a:t>Let</a:t>
            </a:r>
            <a:r>
              <a:rPr lang="en-US"/>
              <a:t> students guess which one of the three it is.  (</a:t>
            </a:r>
            <a:r>
              <a:rPr lang="en-US"/>
              <a:t>This is DFS.)</a:t>
            </a:r>
            <a:endParaRPr/>
          </a:p>
          <a:p>
            <a:pPr>
              <a:defRPr/>
            </a:pP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Examples: blinking your eye (not using your entire thinking capabilities),</a:t>
            </a:r>
            <a:r>
              <a:rPr lang="en-US"/>
              <a:t> vacuum cleaner moving towards nearest dirt.  A reflex agent doesn’t plan ahead.</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Reflex agent function:  Take a step in the direction of the nearest dot.  For this environment, such a reflex agent is rational.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An example environment where the same reflex agent is not rational.</a:t>
            </a:r>
            <a:endParaRPr/>
          </a:p>
          <a:p>
            <a:pPr>
              <a:defRPr/>
            </a:pPr>
            <a:r>
              <a:rPr/>
              <a:t>To fix this, we would like to look four steps into the future.</a:t>
            </a:r>
            <a:endParaRPr/>
          </a:p>
          <a:p>
            <a:pPr>
              <a:defRPr/>
            </a:pPr>
            <a:r>
              <a:rPr/>
              <a:t>Moving East gets me no closer to the dot (because of the wall), but if I move South, East, East, West, North I get to eat more dots.</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Optimality: If there are multiple paths to a goal, are we selecting the best one?</a:t>
            </a:r>
            <a:endParaRPr/>
          </a:p>
          <a:p>
            <a:pPr>
              <a:defRPr/>
            </a:pPr>
            <a:r>
              <a:rPr/>
              <a:t>Completeness: If there exists a solution, does our algorithm (agent) find it?</a:t>
            </a:r>
            <a:endParaRPr/>
          </a:p>
          <a:p>
            <a:pPr>
              <a:defRPr/>
            </a:pPr>
            <a:r>
              <a:rPr/>
              <a:t>Planning: We can see all the way along a path to our final goal.</a:t>
            </a:r>
            <a:endParaRPr/>
          </a:p>
          <a:p>
            <a:pPr>
              <a:defRPr/>
            </a:pPr>
            <a:r>
              <a:rPr/>
              <a:t>Replanning: We define some intermediate goals such that, if we achieve all of them, we will achieve the final goal.</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a:t>Goal test – sometimes</a:t>
            </a:r>
            <a:r>
              <a:rPr lang="en-US"/>
              <a:t> more than one state that satisfies having achieved the goal, for example, “eat all the dots”</a:t>
            </a:r>
            <a:endParaRPr/>
          </a:p>
          <a:p>
            <a:pPr>
              <a:defRPr/>
            </a:pPr>
            <a:r>
              <a:rPr lang="en-US"/>
              <a:t>Abstraction</a:t>
            </a: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fld id="{16AD5590-9C90-486D-8FA8-38179D6EA4CC}" type="slidenum">
              <a:rPr lang="en-US"/>
              <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sz="1000"/>
              <a:t>Abstraction is necessary in order to for our models to be useful.  In order for our program to be computable or “effective” or “tractable,” we must omit any data or features of the environment that are inessential or irrelevant.</a:t>
            </a:r>
            <a:endParaRPr sz="1000"/>
          </a:p>
          <a:p>
            <a:pPr>
              <a:defRPr/>
            </a:pPr>
            <a:endParaRPr sz="1000"/>
          </a:p>
          <a:p>
            <a:pPr>
              <a:defRPr/>
            </a:pPr>
            <a:r>
              <a:rPr sz="1000"/>
              <a:t>Consequently, our models are not perfect reflections of the real world.  We sometimes get weird results, and it’s usually a problem with the model, not the search algorithm.</a:t>
            </a:r>
            <a:endParaRPr sz="1000"/>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title" userDrawn="1">
  <p:cSld name="Title Slide">
    <p:spTree>
      <p:nvGrpSpPr>
        <p:cNvPr id="1" name="" hidden="0"/>
        <p:cNvGrpSpPr/>
        <p:nvPr isPhoto="0" userDrawn="0"/>
      </p:nvGrpSpPr>
      <p:grpSpPr bwMode="auto">
        <a:xfrm>
          <a:off x="0" y="0"/>
          <a:ext cx="0" cy="0"/>
          <a:chOff x="0" y="0"/>
          <a:chExt cx="0" cy="0"/>
        </a:xfrm>
      </p:grpSpPr>
      <p:sp>
        <p:nvSpPr>
          <p:cNvPr id="5122" name="Rectangle 2" hidden="0"/>
          <p:cNvSpPr>
            <a:spLocks noChangeArrowheads="1" noGrp="1"/>
          </p:cNvSpPr>
          <p:nvPr isPhoto="0" userDrawn="0">
            <p:ph type="ctrTitle" hasCustomPrompt="0"/>
          </p:nvPr>
        </p:nvSpPr>
        <p:spPr bwMode="auto">
          <a:xfrm>
            <a:off x="0" y="1044582"/>
            <a:ext cx="12192000" cy="1470025"/>
          </a:xfrm>
        </p:spPr>
        <p:txBody>
          <a:bodyPr/>
          <a:lstStyle>
            <a:lvl1pPr>
              <a:defRPr>
                <a:solidFill>
                  <a:schemeClr val="accent2"/>
                </a:solidFill>
              </a:defRPr>
            </a:lvl1pPr>
          </a:lstStyle>
          <a:p>
            <a:pPr>
              <a:defRPr/>
            </a:pPr>
            <a:r>
              <a:rPr lang="en-US"/>
              <a:t>Click to edit Master title style</a:t>
            </a:r>
            <a:endParaRPr lang="en-US"/>
          </a:p>
        </p:txBody>
      </p:sp>
      <p:sp>
        <p:nvSpPr>
          <p:cNvPr id="5123" name="Rectangle 3" hidden="0"/>
          <p:cNvSpPr>
            <a:spLocks noChangeArrowheads="1" noGrp="1"/>
          </p:cNvSpPr>
          <p:nvPr isPhoto="0" userDrawn="0">
            <p:ph type="subTitle" idx="1" hasCustomPrompt="0"/>
          </p:nvPr>
        </p:nvSpPr>
        <p:spPr bwMode="auto">
          <a:xfrm>
            <a:off x="0" y="3657600"/>
            <a:ext cx="12192000" cy="1524000"/>
          </a:xfrm>
        </p:spPr>
        <p:txBody>
          <a:bodyPr/>
          <a:lstStyle>
            <a:lvl1pPr marL="0" indent="0" algn="ctr">
              <a:buFont typeface="Wingdings"/>
              <a:buNone/>
              <a:defRPr>
                <a:solidFill>
                  <a:schemeClr val="tx1"/>
                </a:solidFill>
              </a:defRPr>
            </a:lvl1pPr>
          </a:lstStyle>
          <a:p>
            <a:pPr>
              <a:defRPr/>
            </a:pPr>
            <a:r>
              <a:rPr lang="en-US"/>
              <a:t>Click to edit Master subtitle style</a:t>
            </a:r>
            <a:endParaRPr lang="en-US"/>
          </a:p>
        </p:txBody>
      </p:sp>
      <p:sp>
        <p:nvSpPr>
          <p:cNvPr id="4" name="Rectangle 4" hidden="0"/>
          <p:cNvSpPr>
            <a:spLocks noChangeArrowheads="1" noGrp="1"/>
          </p:cNvSpPr>
          <p:nvPr isPhoto="0" userDrawn="0">
            <p:ph type="dt" sz="half" idx="10" hasCustomPrompt="0"/>
          </p:nvPr>
        </p:nvSpPr>
        <p:spPr bwMode="auto"/>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p:txBody>
          <a:bodyPr/>
          <a:lstStyle>
            <a:lvl1pPr>
              <a:defRPr/>
            </a:lvl1pPr>
          </a:lstStyle>
          <a:p>
            <a:pPr>
              <a:defRPr/>
            </a:pPr>
            <a:fld id="{C4453A5A-7A6F-4C45-B3DA-4ADA5F9066BF}"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AB4F6080-E520-45DC-884B-D171AED7426D}"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Vertical Title 1" hidden="0"/>
          <p:cNvSpPr>
            <a:spLocks noGrp="1"/>
          </p:cNvSpPr>
          <p:nvPr isPhoto="0" userDrawn="0">
            <p:ph type="title" orient="vert" hasCustomPrompt="0"/>
          </p:nvPr>
        </p:nvSpPr>
        <p:spPr bwMode="auto">
          <a:xfrm>
            <a:off x="6629400" y="274640"/>
            <a:ext cx="2057400" cy="5851525"/>
          </a:xfrm>
        </p:spPr>
        <p:txBody>
          <a:bodyPr vert="eaVert"/>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a:xfrm>
            <a:off x="457200" y="274640"/>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5F441731-2654-4748-B0E7-440E0FE37C5F}"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B5FF1561-1732-4AFE-BD38-1F907188A60F}"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722313" y="4406901"/>
            <a:ext cx="7772400" cy="1362075"/>
          </a:xfrm>
        </p:spPr>
        <p:txBody>
          <a:bodyPr anchor="t"/>
          <a:lstStyle>
            <a:lvl1pPr algn="l">
              <a:defRPr sz="4000" b="1" cap="all"/>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defRPr/>
            </a:pPr>
            <a:r>
              <a:rPr lang="en-US"/>
              <a:t>Click to edit Master text styles</a:t>
            </a:r>
            <a:endParaRPr/>
          </a:p>
        </p:txBody>
      </p:sp>
      <p:sp>
        <p:nvSpPr>
          <p:cNvPr id="4"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5"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6"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FB1B8BF5-5AC2-408A-9CF5-48C84EA6D70D}"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sz="half" idx="1" hasCustomPrompt="0"/>
          </p:nvPr>
        </p:nvSpPr>
        <p:spPr bwMode="auto">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hidden="0"/>
          <p:cNvSpPr>
            <a:spLocks noGrp="1"/>
          </p:cNvSpPr>
          <p:nvPr isPhoto="0" userDrawn="0">
            <p:ph sz="half" idx="2" hasCustomPrompt="0"/>
          </p:nvPr>
        </p:nvSpPr>
        <p:spPr bwMode="auto">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1D5E8221-ACA7-4409-9788-2ACEEBC1BDCC}"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lvl1pPr>
              <a:defRPr/>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defRPr/>
            </a:pPr>
            <a:r>
              <a:rPr lang="en-US"/>
              <a:t>Click to edit Master text styles</a:t>
            </a:r>
            <a:endParaRPr/>
          </a:p>
        </p:txBody>
      </p:sp>
      <p:sp>
        <p:nvSpPr>
          <p:cNvPr id="4" name="Content Placeholder 3" hidden="0"/>
          <p:cNvSpPr>
            <a:spLocks noGrp="1"/>
          </p:cNvSpPr>
          <p:nvPr isPhoto="0" userDrawn="0">
            <p:ph sz="half" idx="2" hasCustomPrompt="0"/>
          </p:nvPr>
        </p:nvSpPr>
        <p:spPr bwMode="auto">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hidden="0"/>
          <p:cNvSpPr>
            <a:spLocks noGrp="1"/>
          </p:cNvSpPr>
          <p:nvPr isPhoto="0" userDrawn="0">
            <p:ph type="body" sz="quarter" idx="3" hasCustomPrompt="0"/>
          </p:nvPr>
        </p:nvSpPr>
        <p:spPr bwMode="auto">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defRPr/>
            </a:pPr>
            <a:r>
              <a:rPr lang="en-US"/>
              <a:t>Click to edit Master text styles</a:t>
            </a:r>
            <a:endParaRPr/>
          </a:p>
        </p:txBody>
      </p:sp>
      <p:sp>
        <p:nvSpPr>
          <p:cNvPr id="6" name="Content Placeholder 5" hidden="0"/>
          <p:cNvSpPr>
            <a:spLocks noGrp="1"/>
          </p:cNvSpPr>
          <p:nvPr isPhoto="0" userDrawn="0">
            <p:ph sz="quarter" idx="4" hasCustomPrompt="0"/>
          </p:nvPr>
        </p:nvSpPr>
        <p:spPr bwMode="auto">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8"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9"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8121A8ED-9B00-4419-8B3B-2343371CEC44}"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4"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5"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A6685549-3527-4829-9473-416A0C2EAE24}"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2"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3"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4"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EDA60C99-D8C1-4775-8462-7FCDDC81A54D}"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457206" y="273049"/>
            <a:ext cx="3008313" cy="1162051"/>
          </a:xfrm>
        </p:spPr>
        <p:txBody>
          <a:bodyPr anchor="b"/>
          <a:lstStyle>
            <a:lvl1pPr algn="l">
              <a:defRPr sz="2000" b="1"/>
            </a:lvl1p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hidden="0"/>
          <p:cNvSpPr>
            <a:spLocks noGrp="1"/>
          </p:cNvSpPr>
          <p:nvPr isPhoto="0" userDrawn="0">
            <p:ph type="body" sz="half" idx="2" hasCustomPrompt="0"/>
          </p:nvPr>
        </p:nvSpPr>
        <p:spPr bwMode="auto">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defRPr/>
            </a:pPr>
            <a:r>
              <a:rPr lang="en-US"/>
              <a:t>Click to edit Master text styles</a:t>
            </a:r>
            <a:endParaRPr/>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54BC37A3-2FAA-437F-A346-3CF46B1B892C}"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792288" y="4800601"/>
            <a:ext cx="5486400" cy="566739"/>
          </a:xfrm>
        </p:spPr>
        <p:txBody>
          <a:bodyPr anchor="b"/>
          <a:lstStyle>
            <a:lvl1pPr algn="l">
              <a:defRPr sz="2000" b="1"/>
            </a:lvl1pPr>
          </a:lstStyle>
          <a:p>
            <a:pPr>
              <a:defRPr/>
            </a:pPr>
            <a:r>
              <a:rPr lang="en-US"/>
              <a:t>Click to edit Master title style</a:t>
            </a:r>
            <a:endParaRPr lang="en-US"/>
          </a:p>
        </p:txBody>
      </p:sp>
      <p:sp>
        <p:nvSpPr>
          <p:cNvPr id="3" name="Picture Placeholder 2" hidden="0"/>
          <p:cNvSpPr>
            <a:spLocks noGrp="1"/>
          </p:cNvSpPr>
          <p:nvPr isPhoto="0" userDrawn="0">
            <p:ph type="pic" idx="1" hasCustomPrompt="0"/>
          </p:nvPr>
        </p:nvSpPr>
        <p:spPr bwMode="auto">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defRPr/>
            </a:pPr>
            <a:r>
              <a:rPr lang="en-US"/>
              <a:t>Click icon to add picture</a:t>
            </a:r>
            <a:endParaRPr/>
          </a:p>
        </p:txBody>
      </p:sp>
      <p:sp>
        <p:nvSpPr>
          <p:cNvPr id="4" name="Text Placeholder 3" hidden="0"/>
          <p:cNvSpPr>
            <a:spLocks noGrp="1"/>
          </p:cNvSpPr>
          <p:nvPr isPhoto="0" userDrawn="0">
            <p:ph type="body" sz="half" idx="2" hasCustomPrompt="0"/>
          </p:nvPr>
        </p:nvSpPr>
        <p:spPr bwMode="auto">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defRPr/>
            </a:pPr>
            <a:r>
              <a:rPr lang="en-US"/>
              <a:t>Click to edit Master text styles</a:t>
            </a:r>
            <a:endParaRPr/>
          </a:p>
        </p:txBody>
      </p:sp>
      <p:sp>
        <p:nvSpPr>
          <p:cNvPr id="5" name="Rectangle 4" hidden="0"/>
          <p:cNvSpPr>
            <a:spLocks noChangeArrowheads="1" noGrp="1"/>
          </p:cNvSpPr>
          <p:nvPr isPhoto="0" userDrawn="0">
            <p:ph type="dt" sz="half" idx="10" hasCustomPrompt="0"/>
          </p:nvPr>
        </p:nvSpPr>
        <p:spPr bwMode="auto">
          <a:ln/>
        </p:spPr>
        <p:txBody>
          <a:bodyPr/>
          <a:lstStyle>
            <a:lvl1pPr>
              <a:defRPr/>
            </a:lvl1pPr>
          </a:lstStyle>
          <a:p>
            <a:pPr>
              <a:defRPr/>
            </a:pPr>
            <a:endParaRPr lang="en-US"/>
          </a:p>
        </p:txBody>
      </p:sp>
      <p:sp>
        <p:nvSpPr>
          <p:cNvPr id="6" name="Rectangle 5" hidden="0"/>
          <p:cNvSpPr>
            <a:spLocks noChangeArrowheads="1" noGrp="1"/>
          </p:cNvSpPr>
          <p:nvPr isPhoto="0" userDrawn="0">
            <p:ph type="ftr" sz="quarter" idx="11" hasCustomPrompt="0"/>
          </p:nvPr>
        </p:nvSpPr>
        <p:spPr bwMode="auto">
          <a:ln/>
        </p:spPr>
        <p:txBody>
          <a:bodyPr/>
          <a:lstStyle>
            <a:lvl1pPr>
              <a:defRPr/>
            </a:lvl1pPr>
          </a:lstStyle>
          <a:p>
            <a:pPr>
              <a:defRPr/>
            </a:pPr>
            <a:endParaRPr lang="en-US"/>
          </a:p>
        </p:txBody>
      </p:sp>
      <p:sp>
        <p:nvSpPr>
          <p:cNvPr id="7" name="Rectangle 6" hidden="0"/>
          <p:cNvSpPr>
            <a:spLocks noChangeArrowheads="1" noGrp="1"/>
          </p:cNvSpPr>
          <p:nvPr isPhoto="0" userDrawn="0">
            <p:ph type="sldNum" sz="quarter" idx="12" hasCustomPrompt="0"/>
          </p:nvPr>
        </p:nvSpPr>
        <p:spPr bwMode="auto">
          <a:ln/>
        </p:spPr>
        <p:txBody>
          <a:bodyPr/>
          <a:lstStyle>
            <a:lvl1pPr>
              <a:defRPr/>
            </a:lvl1pPr>
          </a:lstStyle>
          <a:p>
            <a:pPr>
              <a:defRPr/>
            </a:pPr>
            <a:fld id="{D61EC880-79EA-4BC7-A72F-59EFE6AB7FD4}"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3074" name="Rectangle 2" hidden="0"/>
          <p:cNvSpPr>
            <a:spLocks noChangeArrowheads="1" noGrp="1"/>
          </p:cNvSpPr>
          <p:nvPr isPhoto="0" userDrawn="0">
            <p:ph type="title" hasCustomPrompt="0"/>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bodyPr>
          <a:lstStyle/>
          <a:p>
            <a:pPr lvl="0">
              <a:defRPr/>
            </a:pPr>
            <a:r>
              <a:rPr lang="en-US"/>
              <a:t>Click to edit Master title style</a:t>
            </a:r>
            <a:endParaRPr lang="en-US"/>
          </a:p>
        </p:txBody>
      </p:sp>
      <p:sp>
        <p:nvSpPr>
          <p:cNvPr id="3075" name="Rectangle 3" hidden="0"/>
          <p:cNvSpPr>
            <a:spLocks noChangeArrowheads="1" noGrp="1"/>
          </p:cNvSpPr>
          <p:nvPr isPhoto="0" userDrawn="0">
            <p:ph type="body" idx="1" hasCustomPrompt="0"/>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100" name="Rectangle 4" hidden="0"/>
          <p:cNvSpPr>
            <a:spLocks noChangeArrowheads="1" noGrp="1"/>
          </p:cNvSpPr>
          <p:nvPr isPhoto="0" userDrawn="0">
            <p:ph type="dt" sz="half" idx="2" hasCustomPrompt="0"/>
          </p:nvPr>
        </p:nvSpPr>
        <p:spPr bwMode="auto">
          <a:xfrm>
            <a:off x="457200" y="6245225"/>
            <a:ext cx="2133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defRPr sz="1500"/>
            </a:lvl1pPr>
          </a:lstStyle>
          <a:p>
            <a:pPr>
              <a:defRPr/>
            </a:pPr>
            <a:endParaRPr lang="en-US"/>
          </a:p>
        </p:txBody>
      </p:sp>
      <p:sp>
        <p:nvSpPr>
          <p:cNvPr id="4101" name="Rectangle 5" hidden="0"/>
          <p:cNvSpPr>
            <a:spLocks noChangeArrowheads="1" noGrp="1"/>
          </p:cNvSpPr>
          <p:nvPr isPhoto="0" userDrawn="0">
            <p:ph type="ftr" sz="quarter" idx="3" hasCustomPrompt="0"/>
          </p:nvPr>
        </p:nvSpPr>
        <p:spPr bwMode="auto">
          <a:xfrm>
            <a:off x="3124200" y="6245225"/>
            <a:ext cx="2895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lgn="ctr">
              <a:defRPr sz="1500"/>
            </a:lvl1pPr>
          </a:lstStyle>
          <a:p>
            <a:pPr>
              <a:defRPr/>
            </a:pPr>
            <a:endParaRPr lang="en-US"/>
          </a:p>
        </p:txBody>
      </p:sp>
      <p:sp>
        <p:nvSpPr>
          <p:cNvPr id="4102" name="Rectangle 6" hidden="0"/>
          <p:cNvSpPr>
            <a:spLocks noChangeArrowheads="1" noGrp="1"/>
          </p:cNvSpPr>
          <p:nvPr isPhoto="0" userDrawn="0">
            <p:ph type="sldNum" sz="quarter" idx="4" hasCustomPrompt="0"/>
          </p:nvPr>
        </p:nvSpPr>
        <p:spPr bwMode="auto">
          <a:xfrm>
            <a:off x="6553200" y="6245225"/>
            <a:ext cx="2133600" cy="476250"/>
          </a:xfrm>
          <a:prstGeom prst="rect">
            <a:avLst/>
          </a:prstGeom>
          <a:noFill/>
          <a:ln w="9525">
            <a:noFill/>
            <a:miter lim="800000"/>
            <a:headEnd/>
            <a:tailEnd/>
          </a:ln>
          <a:effectLst/>
        </p:spPr>
        <p:txBody>
          <a:bodyPr vert="horz" wrap="square" lIns="91430" tIns="45718" rIns="91430" bIns="45718" numCol="1" anchor="t" anchorCtr="0" compatLnSpc="1">
            <a:prstTxWarp prst="textNoShape"/>
          </a:bodyPr>
          <a:lstStyle>
            <a:lvl1pPr algn="r">
              <a:defRPr sz="1500"/>
            </a:lvl1pPr>
          </a:lstStyle>
          <a:p>
            <a:pPr>
              <a:defRPr/>
            </a:pPr>
            <a:fld id="{9749340B-4FC7-4D90-97D1-24A2CDF1925E}" type="slidenum">
              <a:rPr lang="en-US"/>
              <a:t/>
            </a:fld>
            <a:endParaRPr lang="en-US"/>
          </a:p>
        </p:txBody>
      </p:sp>
      <p:sp>
        <p:nvSpPr>
          <p:cNvPr id="4103" name="Rectangle 7" hidden="0"/>
          <p:cNvSpPr>
            <a:spLocks noChangeArrowheads="1"/>
          </p:cNvSpPr>
          <p:nvPr isPhoto="0" userDrawn="0"/>
        </p:nvSpPr>
        <p:spPr bwMode="auto">
          <a:xfrm>
            <a:off x="0" y="1031246"/>
            <a:ext cx="12192000" cy="60959"/>
          </a:xfrm>
          <a:prstGeom prst="rect">
            <a:avLst/>
          </a:prstGeom>
          <a:gradFill>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a:spcBef>
          <a:spcPts val="0"/>
        </a:spcBef>
        <a:spcAft>
          <a:spcPts val="0"/>
        </a:spcAft>
        <a:defRPr sz="4400">
          <a:solidFill>
            <a:schemeClr val="tx2"/>
          </a:solidFill>
          <a:latin typeface="Calibri"/>
          <a:ea typeface="+mj-ea"/>
          <a:cs typeface="+mj-cs"/>
        </a:defRPr>
      </a:lvl1pPr>
      <a:lvl2pPr algn="ctr">
        <a:spcBef>
          <a:spcPts val="0"/>
        </a:spcBef>
        <a:spcAft>
          <a:spcPts val="0"/>
        </a:spcAft>
        <a:defRPr sz="4400">
          <a:solidFill>
            <a:schemeClr val="tx2"/>
          </a:solidFill>
          <a:latin typeface="Arial"/>
        </a:defRPr>
      </a:lvl2pPr>
      <a:lvl3pPr algn="ctr">
        <a:spcBef>
          <a:spcPts val="0"/>
        </a:spcBef>
        <a:spcAft>
          <a:spcPts val="0"/>
        </a:spcAft>
        <a:defRPr sz="4400">
          <a:solidFill>
            <a:schemeClr val="tx2"/>
          </a:solidFill>
          <a:latin typeface="Arial"/>
        </a:defRPr>
      </a:lvl3pPr>
      <a:lvl4pPr algn="ctr">
        <a:spcBef>
          <a:spcPts val="0"/>
        </a:spcBef>
        <a:spcAft>
          <a:spcPts val="0"/>
        </a:spcAft>
        <a:defRPr sz="4400">
          <a:solidFill>
            <a:schemeClr val="tx2"/>
          </a:solidFill>
          <a:latin typeface="Arial"/>
        </a:defRPr>
      </a:lvl4pPr>
      <a:lvl5pPr algn="ctr">
        <a:spcBef>
          <a:spcPts val="0"/>
        </a:spcBef>
        <a:spcAft>
          <a:spcPts val="0"/>
        </a:spcAft>
        <a:defRPr sz="4400">
          <a:solidFill>
            <a:schemeClr val="tx2"/>
          </a:solidFill>
          <a:latin typeface="Arial"/>
        </a:defRPr>
      </a:lvl5pPr>
      <a:lvl6pPr marL="457143" algn="ctr">
        <a:spcBef>
          <a:spcPts val="0"/>
        </a:spcBef>
        <a:spcAft>
          <a:spcPts val="0"/>
        </a:spcAft>
        <a:defRPr sz="4400">
          <a:solidFill>
            <a:schemeClr val="tx2"/>
          </a:solidFill>
          <a:latin typeface="Arial"/>
        </a:defRPr>
      </a:lvl6pPr>
      <a:lvl7pPr marL="914286" algn="ctr">
        <a:spcBef>
          <a:spcPts val="0"/>
        </a:spcBef>
        <a:spcAft>
          <a:spcPts val="0"/>
        </a:spcAft>
        <a:defRPr sz="4400">
          <a:solidFill>
            <a:schemeClr val="tx2"/>
          </a:solidFill>
          <a:latin typeface="Arial"/>
        </a:defRPr>
      </a:lvl7pPr>
      <a:lvl8pPr marL="1371430" algn="ctr">
        <a:spcBef>
          <a:spcPts val="0"/>
        </a:spcBef>
        <a:spcAft>
          <a:spcPts val="0"/>
        </a:spcAft>
        <a:defRPr sz="4400">
          <a:solidFill>
            <a:schemeClr val="tx2"/>
          </a:solidFill>
          <a:latin typeface="Arial"/>
        </a:defRPr>
      </a:lvl8pPr>
      <a:lvl9pPr marL="1828573" algn="ctr">
        <a:spcBef>
          <a:spcPts val="0"/>
        </a:spcBef>
        <a:spcAft>
          <a:spcPts val="0"/>
        </a:spcAft>
        <a:defRPr sz="4400">
          <a:solidFill>
            <a:schemeClr val="tx2"/>
          </a:solidFill>
          <a:latin typeface="Arial"/>
        </a:defRPr>
      </a:lvl9pPr>
    </p:titleStyle>
    <p:bodyStyle>
      <a:lvl1pPr marL="342858" indent="-342858" algn="l">
        <a:spcBef>
          <a:spcPts val="0"/>
        </a:spcBef>
        <a:spcAft>
          <a:spcPts val="0"/>
        </a:spcAft>
        <a:buClr>
          <a:schemeClr val="accent2"/>
        </a:buClr>
        <a:buFont typeface="Wingdings"/>
        <a:buChar char="§"/>
        <a:defRPr sz="3200">
          <a:solidFill>
            <a:schemeClr val="accent2"/>
          </a:solidFill>
          <a:latin typeface="Calibri"/>
          <a:ea typeface="+mn-ea"/>
          <a:cs typeface="+mn-cs"/>
        </a:defRPr>
      </a:lvl1pPr>
      <a:lvl2pPr marL="742857" indent="-285717" algn="l">
        <a:spcBef>
          <a:spcPts val="0"/>
        </a:spcBef>
        <a:spcAft>
          <a:spcPts val="0"/>
        </a:spcAft>
        <a:buClr>
          <a:schemeClr val="tx1"/>
        </a:buClr>
        <a:buFont typeface="Wingdings"/>
        <a:buChar char="§"/>
        <a:defRPr sz="2800">
          <a:solidFill>
            <a:schemeClr val="tx1"/>
          </a:solidFill>
          <a:latin typeface="Calibri"/>
        </a:defRPr>
      </a:lvl2pPr>
      <a:lvl3pPr marL="1142858" indent="-228573" algn="l">
        <a:spcBef>
          <a:spcPts val="0"/>
        </a:spcBef>
        <a:spcAft>
          <a:spcPts val="0"/>
        </a:spcAft>
        <a:buClr>
          <a:schemeClr val="accent2"/>
        </a:buClr>
        <a:buFont typeface="Wingdings"/>
        <a:buChar char="§"/>
        <a:defRPr sz="2400">
          <a:solidFill>
            <a:schemeClr val="tx1"/>
          </a:solidFill>
          <a:latin typeface="Calibri"/>
        </a:defRPr>
      </a:lvl3pPr>
      <a:lvl4pPr marL="1600000" indent="-228573" algn="l">
        <a:spcBef>
          <a:spcPts val="0"/>
        </a:spcBef>
        <a:spcAft>
          <a:spcPts val="0"/>
        </a:spcAft>
        <a:buClr>
          <a:schemeClr val="tx1"/>
        </a:buClr>
        <a:buFont typeface="Wingdings"/>
        <a:buChar char="§"/>
        <a:defRPr sz="2000">
          <a:solidFill>
            <a:schemeClr val="tx1"/>
          </a:solidFill>
          <a:latin typeface="Calibri"/>
        </a:defRPr>
      </a:lvl4pPr>
      <a:lvl5pPr marL="2057143" indent="-228573" algn="l">
        <a:spcBef>
          <a:spcPts val="0"/>
        </a:spcBef>
        <a:spcAft>
          <a:spcPts val="0"/>
        </a:spcAft>
        <a:buClr>
          <a:schemeClr val="accent2"/>
        </a:buClr>
        <a:buFont typeface="Wingdings"/>
        <a:buChar char="§"/>
        <a:defRPr sz="2000">
          <a:solidFill>
            <a:schemeClr val="tx1"/>
          </a:solidFill>
          <a:latin typeface="Calibri"/>
        </a:defRPr>
      </a:lvl5pPr>
      <a:lvl6pPr marL="2514286" indent="-228573" algn="l">
        <a:spcBef>
          <a:spcPts val="0"/>
        </a:spcBef>
        <a:spcAft>
          <a:spcPts val="0"/>
        </a:spcAft>
        <a:buClr>
          <a:schemeClr val="accent2"/>
        </a:buClr>
        <a:buFont typeface="Wingdings"/>
        <a:buChar char="§"/>
        <a:defRPr sz="2000">
          <a:solidFill>
            <a:schemeClr val="tx1"/>
          </a:solidFill>
          <a:latin typeface="+mn-lt"/>
        </a:defRPr>
      </a:lvl6pPr>
      <a:lvl7pPr marL="2971430" indent="-228573" algn="l">
        <a:spcBef>
          <a:spcPts val="0"/>
        </a:spcBef>
        <a:spcAft>
          <a:spcPts val="0"/>
        </a:spcAft>
        <a:buClr>
          <a:schemeClr val="accent2"/>
        </a:buClr>
        <a:buFont typeface="Wingdings"/>
        <a:buChar char="§"/>
        <a:defRPr sz="2000">
          <a:solidFill>
            <a:schemeClr val="tx1"/>
          </a:solidFill>
          <a:latin typeface="+mn-lt"/>
        </a:defRPr>
      </a:lvl7pPr>
      <a:lvl8pPr marL="3428573" indent="-228573" algn="l">
        <a:spcBef>
          <a:spcPts val="0"/>
        </a:spcBef>
        <a:spcAft>
          <a:spcPts val="0"/>
        </a:spcAft>
        <a:buClr>
          <a:schemeClr val="accent2"/>
        </a:buClr>
        <a:buFont typeface="Wingdings"/>
        <a:buChar char="§"/>
        <a:defRPr sz="2000">
          <a:solidFill>
            <a:schemeClr val="tx1"/>
          </a:solidFill>
          <a:latin typeface="+mn-lt"/>
        </a:defRPr>
      </a:lvl8pPr>
      <a:lvl9pPr marL="3885718" indent="-228573" algn="l">
        <a:spcBef>
          <a:spcPts val="0"/>
        </a:spcBef>
        <a:spcAft>
          <a:spcPts val="0"/>
        </a:spcAft>
        <a:buClr>
          <a:schemeClr val="accent2"/>
        </a:buClr>
        <a:buFont typeface="Wingdings"/>
        <a:buChar char="§"/>
        <a:defRPr sz="2000">
          <a:solidFill>
            <a:schemeClr val="tx1"/>
          </a:solidFill>
          <a:latin typeface="+mn-lt"/>
        </a:defRPr>
      </a:lvl9pPr>
    </p:bodyStyle>
    <p:otherStyle>
      <a:defPPr>
        <a:defRPr lang="en-US"/>
      </a:defPPr>
      <a:lvl1pPr marL="0" algn="l" defTabSz="914286">
        <a:defRPr sz="1900">
          <a:solidFill>
            <a:schemeClr val="tx1"/>
          </a:solidFill>
          <a:latin typeface="+mn-lt"/>
          <a:ea typeface="+mn-ea"/>
          <a:cs typeface="+mn-cs"/>
        </a:defRPr>
      </a:lvl1pPr>
      <a:lvl2pPr marL="457143" algn="l" defTabSz="914286">
        <a:defRPr sz="1900">
          <a:solidFill>
            <a:schemeClr val="tx1"/>
          </a:solidFill>
          <a:latin typeface="+mn-lt"/>
          <a:ea typeface="+mn-ea"/>
          <a:cs typeface="+mn-cs"/>
        </a:defRPr>
      </a:lvl2pPr>
      <a:lvl3pPr marL="914286" algn="l" defTabSz="914286">
        <a:defRPr sz="1900">
          <a:solidFill>
            <a:schemeClr val="tx1"/>
          </a:solidFill>
          <a:latin typeface="+mn-lt"/>
          <a:ea typeface="+mn-ea"/>
          <a:cs typeface="+mn-cs"/>
        </a:defRPr>
      </a:lvl3pPr>
      <a:lvl4pPr marL="1371430" algn="l" defTabSz="914286">
        <a:defRPr sz="1900">
          <a:solidFill>
            <a:schemeClr val="tx1"/>
          </a:solidFill>
          <a:latin typeface="+mn-lt"/>
          <a:ea typeface="+mn-ea"/>
          <a:cs typeface="+mn-cs"/>
        </a:defRPr>
      </a:lvl4pPr>
      <a:lvl5pPr marL="1828573" algn="l" defTabSz="914286">
        <a:defRPr sz="1900">
          <a:solidFill>
            <a:schemeClr val="tx1"/>
          </a:solidFill>
          <a:latin typeface="+mn-lt"/>
          <a:ea typeface="+mn-ea"/>
          <a:cs typeface="+mn-cs"/>
        </a:defRPr>
      </a:lvl5pPr>
      <a:lvl6pPr marL="2285718" algn="l" defTabSz="914286">
        <a:defRPr sz="1900">
          <a:solidFill>
            <a:schemeClr val="tx1"/>
          </a:solidFill>
          <a:latin typeface="+mn-lt"/>
          <a:ea typeface="+mn-ea"/>
          <a:cs typeface="+mn-cs"/>
        </a:defRPr>
      </a:lvl6pPr>
      <a:lvl7pPr marL="2742858" algn="l" defTabSz="914286">
        <a:defRPr sz="1900">
          <a:solidFill>
            <a:schemeClr val="tx1"/>
          </a:solidFill>
          <a:latin typeface="+mn-lt"/>
          <a:ea typeface="+mn-ea"/>
          <a:cs typeface="+mn-cs"/>
        </a:defRPr>
      </a:lvl7pPr>
      <a:lvl8pPr marL="3200000" algn="l" defTabSz="914286">
        <a:defRPr sz="1900">
          <a:solidFill>
            <a:schemeClr val="tx1"/>
          </a:solidFill>
          <a:latin typeface="+mn-lt"/>
          <a:ea typeface="+mn-ea"/>
          <a:cs typeface="+mn-cs"/>
        </a:defRPr>
      </a:lvl8pPr>
      <a:lvl9pPr marL="3657143" algn="l" defTabSz="914286">
        <a:defRPr sz="19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microsoft.com/office/2007/relationships/media" Target="../media/media8.mp4"/><Relationship Id="rId4" Type="http://schemas.openxmlformats.org/officeDocument/2006/relationships/video" Target="../media/media8.mp4" /></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wm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wm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wmf"/><Relationship Id="rId4" Type="http://schemas.openxmlformats.org/officeDocument/2006/relationships/image" Target="../media/image2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wmf"/><Relationship Id="rId4" Type="http://schemas.openxmlformats.org/officeDocument/2006/relationships/image" Target="../media/image28.png"/><Relationship Id="rId5" Type="http://schemas.openxmlformats.org/officeDocument/2006/relationships/image" Target="../media/image29.wm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wm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oleObject" Target="../embeddings/oleObject1.bin"/><Relationship Id="rId5" Type="http://schemas.openxmlformats.org/officeDocument/2006/relationships/image" Target="../media/image4.png"/><Relationship Id="rId6" Type="http://schemas.openxmlformats.org/officeDocument/2006/relationships/oleObject" Target="../embeddings/oleObject2.bin"/><Relationship Id="rId7" Type="http://schemas.openxmlformats.org/officeDocument/2006/relationships/image" Target="../media/image5.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microsoft.com/office/2007/relationships/media" Target="../media/media3.mp4"/><Relationship Id="rId5" Type="http://schemas.openxmlformats.org/officeDocument/2006/relationships/video" Target="../media/media3.mp4" /></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microsoft.com/office/2007/relationships/media" Target="../media/media9.mp4"/><Relationship Id="rId5" Type="http://schemas.openxmlformats.org/officeDocument/2006/relationships/video" Target="../media/media9.mp4" /></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microsoft.com/office/2007/relationships/media" Target="../media/media4.mp4"/><Relationship Id="rId5" Type="http://schemas.openxmlformats.org/officeDocument/2006/relationships/video" Target="../media/media4.mp4" /></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microsoft.com/office/2007/relationships/media" Target="../media/media10.mp4"/><Relationship Id="rId5" Type="http://schemas.openxmlformats.org/officeDocument/2006/relationships/video" Target="../media/media10.mp4" /></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microsoft.com/office/2007/relationships/media" Target="../media/media11.mp4"/><Relationship Id="rId4" Type="http://schemas.openxmlformats.org/officeDocument/2006/relationships/video" Target="../media/media11.mp4" /></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 Id="rId4" Type="http://schemas.microsoft.com/office/2007/relationships/media" Target="../media/media12.mp4"/><Relationship Id="rId5" Type="http://schemas.openxmlformats.org/officeDocument/2006/relationships/video" Target="../media/media12.mp4" /></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microsoft.com/office/2007/relationships/media" Target="../media/media13.mp4"/><Relationship Id="rId5" Type="http://schemas.openxmlformats.org/officeDocument/2006/relationships/video" Target="../media/media13.mp4"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oleObject" Target="../embeddings/oleObject5.bin"/><Relationship Id="rId5" Type="http://schemas.openxmlformats.org/officeDocument/2006/relationships/image" Target="../media/image9.png"/><Relationship Id="rId6" Type="http://schemas.openxmlformats.org/officeDocument/2006/relationships/oleObject" Target="../embeddings/oleObject6.bin"/><Relationship Id="rId7" Type="http://schemas.openxmlformats.org/officeDocument/2006/relationships/image" Target="../media/image10.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microsoft.com/office/2007/relationships/media" Target="../media/media14.mp4"/><Relationship Id="rId5" Type="http://schemas.openxmlformats.org/officeDocument/2006/relationships/video" Target="../media/media14.mp4" /></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 Id="rId3" Type="http://schemas.openxmlformats.org/officeDocument/2006/relationships/image" Target="../media/image45.png"/><Relationship Id="rId4" Type="http://schemas.openxmlformats.org/officeDocument/2006/relationships/image" Target="../media/image46.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media" Target="../media/media7.mp4"/><Relationship Id="rId4" Type="http://schemas.openxmlformats.org/officeDocument/2006/relationships/video" Target="../media/media7.mp4" /></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0">
  <p:cSld name="">
    <p:spTree>
      <p:nvGrpSpPr>
        <p:cNvPr id="1" name="" hidden="0"/>
        <p:cNvGrpSpPr/>
        <p:nvPr isPhoto="0" userDrawn="0"/>
      </p:nvGrpSpPr>
      <p:grpSpPr bwMode="auto">
        <a:xfrm>
          <a:off x="0" y="0"/>
          <a:ext cx="0" cy="0"/>
          <a:chOff x="0" y="0"/>
          <a:chExt cx="0" cy="0"/>
        </a:xfrm>
      </p:grpSpPr>
      <p:sp>
        <p:nvSpPr>
          <p:cNvPr id="5122" name="Rectangle 2" hidden="0"/>
          <p:cNvSpPr>
            <a:spLocks noChangeArrowheads="1" noGrp="1"/>
          </p:cNvSpPr>
          <p:nvPr isPhoto="0" userDrawn="0">
            <p:ph type="title" hasCustomPrompt="0"/>
          </p:nvPr>
        </p:nvSpPr>
        <p:spPr bwMode="auto">
          <a:xfrm>
            <a:off x="0" y="-33351"/>
            <a:ext cx="12192000" cy="1143000"/>
          </a:xfrm>
        </p:spPr>
        <p:txBody>
          <a:bodyPr/>
          <a:lstStyle/>
          <a:p>
            <a:pPr>
              <a:defRPr/>
            </a:pPr>
            <a:r>
              <a:rPr lang="en-US"/>
              <a:t>Announcements</a:t>
            </a:r>
            <a:endParaRPr/>
          </a:p>
        </p:txBody>
      </p:sp>
      <p:sp>
        <p:nvSpPr>
          <p:cNvPr id="6147" name="Rectangle 3" hidden="0"/>
          <p:cNvSpPr>
            <a:spLocks noChangeArrowheads="1" noGrp="1"/>
          </p:cNvSpPr>
          <p:nvPr isPhoto="0" userDrawn="0">
            <p:ph idx="1" hasCustomPrompt="0"/>
          </p:nvPr>
        </p:nvSpPr>
        <p:spPr bwMode="auto">
          <a:xfrm>
            <a:off x="457203" y="1371600"/>
            <a:ext cx="11263022" cy="4801690"/>
          </a:xfrm>
        </p:spPr>
        <p:txBody>
          <a:bodyPr/>
          <a:lstStyle/>
          <a:p>
            <a:pPr>
              <a:defRPr/>
            </a:pPr>
            <a:r>
              <a:rPr lang="en-US" sz="2000"/>
              <a:t>Project </a:t>
            </a:r>
            <a:r>
              <a:rPr lang="en-US" sz="2000"/>
              <a:t>0: Python Tutorial</a:t>
            </a:r>
            <a:endParaRPr/>
          </a:p>
          <a:p>
            <a:pPr lvl="1">
              <a:defRPr/>
            </a:pPr>
            <a:r>
              <a:rPr lang="en-US" sz="1900">
                <a:solidFill>
                  <a:srgbClr val="C00000"/>
                </a:solidFill>
              </a:rPr>
              <a:t>Due Friday at 5pm</a:t>
            </a:r>
            <a:endParaRPr/>
          </a:p>
          <a:p>
            <a:pPr lvl="4">
              <a:defRPr/>
            </a:pPr>
            <a:endParaRPr lang="en-US" sz="1100"/>
          </a:p>
          <a:p>
            <a:pPr>
              <a:defRPr/>
            </a:pPr>
            <a:r>
              <a:rPr lang="en-US" sz="2000"/>
              <a:t>Math self-diagnostic on web --- optional, but important to check your preparedness for second half</a:t>
            </a:r>
            <a:endParaRPr/>
          </a:p>
          <a:p>
            <a:pPr lvl="4">
              <a:defRPr/>
            </a:pPr>
            <a:endParaRPr lang="en-US" sz="1100"/>
          </a:p>
          <a:p>
            <a:pPr>
              <a:defRPr/>
            </a:pPr>
            <a:r>
              <a:rPr lang="en-US" sz="2000"/>
              <a:t>Sections</a:t>
            </a:r>
            <a:endParaRPr/>
          </a:p>
          <a:p>
            <a:pPr lvl="1">
              <a:defRPr/>
            </a:pPr>
            <a:r>
              <a:rPr lang="en-US" sz="1600"/>
              <a:t>Sign-up Friday at 2pm on piazza</a:t>
            </a:r>
            <a:endParaRPr/>
          </a:p>
          <a:p>
            <a:pPr lvl="1">
              <a:defRPr/>
            </a:pPr>
            <a:r>
              <a:rPr lang="en-US" sz="1600"/>
              <a:t>Start next week, can go to any, but have priority in your own</a:t>
            </a:r>
            <a:endParaRPr/>
          </a:p>
          <a:p>
            <a:pPr lvl="4">
              <a:defRPr/>
            </a:pPr>
            <a:endParaRPr lang="en-US" sz="1100"/>
          </a:p>
          <a:p>
            <a:pPr>
              <a:defRPr/>
            </a:pPr>
            <a:r>
              <a:rPr lang="en-US" sz="2000"/>
              <a:t>Instructional accounts: after lecture, but not needed except if you use lab machines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Mastermind</a:t>
            </a:r>
            <a:endParaRPr lang="en-US"/>
          </a:p>
        </p:txBody>
      </p:sp>
      <p:pic>
        <p:nvPicPr>
          <p:cNvPr id="190004913" name=""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flipH="0" flipV="0">
            <a:off x="1719891" y="1117599"/>
            <a:ext cx="8849306" cy="5668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Search Problems</a:t>
            </a:r>
            <a:endParaRPr/>
          </a:p>
        </p:txBody>
      </p:sp>
      <p:pic>
        <p:nvPicPr>
          <p:cNvPr id="21506" name="Picture 2" hidden="0"/>
          <p:cNvPicPr>
            <a:picLocks noChangeAspect="1" noChangeArrowheads="1"/>
          </p:cNvPicPr>
          <p:nvPr isPhoto="0" userDrawn="0"/>
        </p:nvPicPr>
        <p:blipFill>
          <a:blip r:embed="rId2"/>
          <a:stretch/>
        </p:blipFill>
        <p:spPr bwMode="auto">
          <a:xfrm>
            <a:off x="1835164" y="1144408"/>
            <a:ext cx="8524096" cy="522640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Search Problems</a:t>
            </a:r>
            <a:endParaRPr/>
          </a:p>
        </p:txBody>
      </p:sp>
      <p:sp>
        <p:nvSpPr>
          <p:cNvPr id="8195" name="Rectangle 3" hidden="0"/>
          <p:cNvSpPr>
            <a:spLocks noChangeArrowheads="1" noGrp="1"/>
          </p:cNvSpPr>
          <p:nvPr isPhoto="0" userDrawn="0">
            <p:ph idx="1" hasCustomPrompt="0"/>
          </p:nvPr>
        </p:nvSpPr>
        <p:spPr bwMode="auto">
          <a:xfrm>
            <a:off x="2057400" y="1447800"/>
            <a:ext cx="8229600" cy="4876800"/>
          </a:xfrm>
        </p:spPr>
        <p:txBody>
          <a:bodyPr/>
          <a:lstStyle/>
          <a:p>
            <a:pPr>
              <a:lnSpc>
                <a:spcPct val="80000"/>
              </a:lnSpc>
              <a:defRPr/>
            </a:pPr>
            <a:r>
              <a:rPr lang="en-US" sz="2800"/>
              <a:t>A </a:t>
            </a:r>
            <a:r>
              <a:rPr lang="en-US" sz="2800">
                <a:solidFill>
                  <a:srgbClr val="FF0000"/>
                </a:solidFill>
              </a:rPr>
              <a:t>search</a:t>
            </a:r>
            <a:r>
              <a:rPr lang="en-US" sz="2800"/>
              <a:t> </a:t>
            </a:r>
            <a:r>
              <a:rPr lang="en-US" sz="2800">
                <a:solidFill>
                  <a:srgbClr val="FF0000"/>
                </a:solidFill>
              </a:rPr>
              <a:t>problem</a:t>
            </a:r>
            <a:r>
              <a:rPr lang="en-US" sz="2800"/>
              <a:t> consists of:</a:t>
            </a:r>
            <a:endParaRPr/>
          </a:p>
          <a:p>
            <a:pPr lvl="1">
              <a:lnSpc>
                <a:spcPct val="80000"/>
              </a:lnSpc>
              <a:defRPr/>
            </a:pPr>
            <a:endParaRPr lang="en-US" sz="2400"/>
          </a:p>
          <a:p>
            <a:pPr lvl="1">
              <a:lnSpc>
                <a:spcPct val="80000"/>
              </a:lnSpc>
              <a:defRPr/>
            </a:pPr>
            <a:r>
              <a:rPr lang="en-US" sz="2400"/>
              <a:t>A state space</a:t>
            </a:r>
            <a:endParaRPr/>
          </a:p>
          <a:p>
            <a:pPr lvl="1">
              <a:lnSpc>
                <a:spcPct val="80000"/>
              </a:lnSpc>
              <a:defRPr/>
            </a:pPr>
            <a:endParaRPr lang="en-US" sz="2400"/>
          </a:p>
          <a:p>
            <a:pPr lvl="1">
              <a:lnSpc>
                <a:spcPct val="80000"/>
              </a:lnSpc>
              <a:defRPr/>
            </a:pPr>
            <a:endParaRPr lang="en-US" sz="2400"/>
          </a:p>
          <a:p>
            <a:pPr lvl="1">
              <a:lnSpc>
                <a:spcPct val="80000"/>
              </a:lnSpc>
              <a:defRPr/>
            </a:pPr>
            <a:r>
              <a:rPr lang="en-US" sz="2400"/>
              <a:t>A successor function</a:t>
            </a:r>
            <a:endParaRPr/>
          </a:p>
          <a:p>
            <a:pPr lvl="1">
              <a:lnSpc>
                <a:spcPct val="80000"/>
              </a:lnSpc>
              <a:buFont typeface="Wingdings"/>
              <a:buNone/>
              <a:defRPr/>
            </a:pPr>
            <a:r>
              <a:rPr lang="en-US" sz="2400"/>
              <a:t>	(with actions, costs)</a:t>
            </a:r>
            <a:endParaRPr/>
          </a:p>
          <a:p>
            <a:pPr lvl="1">
              <a:lnSpc>
                <a:spcPct val="80000"/>
              </a:lnSpc>
              <a:defRPr/>
            </a:pPr>
            <a:endParaRPr lang="en-US" sz="2400"/>
          </a:p>
          <a:p>
            <a:pPr lvl="1">
              <a:lnSpc>
                <a:spcPct val="80000"/>
              </a:lnSpc>
              <a:defRPr/>
            </a:pPr>
            <a:endParaRPr lang="en-US" sz="2400"/>
          </a:p>
          <a:p>
            <a:pPr lvl="1">
              <a:lnSpc>
                <a:spcPct val="80000"/>
              </a:lnSpc>
              <a:defRPr/>
            </a:pPr>
            <a:r>
              <a:rPr lang="en-US" sz="2400"/>
              <a:t>A start state and a goal test</a:t>
            </a:r>
            <a:endParaRPr/>
          </a:p>
          <a:p>
            <a:pPr lvl="1">
              <a:lnSpc>
                <a:spcPct val="80000"/>
              </a:lnSpc>
              <a:defRPr/>
            </a:pPr>
            <a:endParaRPr lang="en-US" sz="2400"/>
          </a:p>
          <a:p>
            <a:pPr>
              <a:lnSpc>
                <a:spcPct val="80000"/>
              </a:lnSpc>
              <a:defRPr/>
            </a:pPr>
            <a:r>
              <a:rPr lang="en-US" sz="2800"/>
              <a:t>A </a:t>
            </a:r>
            <a:r>
              <a:rPr lang="en-US" sz="2800">
                <a:solidFill>
                  <a:srgbClr val="FF0000"/>
                </a:solidFill>
              </a:rPr>
              <a:t>solution</a:t>
            </a:r>
            <a:r>
              <a:rPr lang="en-US" sz="2800"/>
              <a:t> is a sequence of actions (a plan) which transforms the start state to a goal state</a:t>
            </a:r>
            <a:endParaRPr/>
          </a:p>
        </p:txBody>
      </p:sp>
      <p:pic>
        <p:nvPicPr>
          <p:cNvPr id="8196" name="Picture 4" hidden="0"/>
          <p:cNvPicPr>
            <a:picLocks noChangeAspect="1" noChangeArrowheads="1"/>
          </p:cNvPicPr>
          <p:nvPr isPhoto="0" userDrawn="0"/>
        </p:nvPicPr>
        <p:blipFill>
          <a:blip r:embed="rId3"/>
          <a:stretch/>
        </p:blipFill>
        <p:spPr bwMode="auto">
          <a:xfrm>
            <a:off x="5867403" y="2174876"/>
            <a:ext cx="560388" cy="568325"/>
          </a:xfrm>
          <a:prstGeom prst="rect">
            <a:avLst/>
          </a:prstGeom>
          <a:noFill/>
          <a:ln w="9525">
            <a:noFill/>
            <a:miter lim="800000"/>
            <a:headEnd/>
            <a:tailEnd/>
          </a:ln>
        </p:spPr>
      </p:pic>
      <p:pic>
        <p:nvPicPr>
          <p:cNvPr id="8197" name="Picture 5" hidden="0"/>
          <p:cNvPicPr>
            <a:picLocks noChangeAspect="1" noChangeArrowheads="1"/>
          </p:cNvPicPr>
          <p:nvPr isPhoto="0" userDrawn="0"/>
        </p:nvPicPr>
        <p:blipFill>
          <a:blip r:embed="rId4"/>
          <a:stretch/>
        </p:blipFill>
        <p:spPr bwMode="auto">
          <a:xfrm>
            <a:off x="7219949" y="2174875"/>
            <a:ext cx="552451" cy="560388"/>
          </a:xfrm>
          <a:prstGeom prst="rect">
            <a:avLst/>
          </a:prstGeom>
          <a:noFill/>
          <a:ln w="9525">
            <a:noFill/>
            <a:miter lim="800000"/>
            <a:headEnd/>
            <a:tailEnd/>
          </a:ln>
        </p:spPr>
      </p:pic>
      <p:pic>
        <p:nvPicPr>
          <p:cNvPr id="8198" name="Picture 6" hidden="0"/>
          <p:cNvPicPr>
            <a:picLocks noChangeAspect="1" noChangeArrowheads="1"/>
          </p:cNvPicPr>
          <p:nvPr isPhoto="0" userDrawn="0"/>
        </p:nvPicPr>
        <p:blipFill>
          <a:blip r:embed="rId5"/>
          <a:stretch/>
        </p:blipFill>
        <p:spPr bwMode="auto">
          <a:xfrm>
            <a:off x="9296405" y="2174875"/>
            <a:ext cx="544513" cy="560388"/>
          </a:xfrm>
          <a:prstGeom prst="rect">
            <a:avLst/>
          </a:prstGeom>
          <a:noFill/>
          <a:ln w="9525">
            <a:noFill/>
            <a:miter lim="800000"/>
            <a:headEnd/>
            <a:tailEnd/>
          </a:ln>
        </p:spPr>
      </p:pic>
      <p:pic>
        <p:nvPicPr>
          <p:cNvPr id="8199" name="Picture 7" hidden="0"/>
          <p:cNvPicPr>
            <a:picLocks noChangeAspect="1" noChangeArrowheads="1"/>
          </p:cNvPicPr>
          <p:nvPr isPhoto="0" userDrawn="0"/>
        </p:nvPicPr>
        <p:blipFill>
          <a:blip r:embed="rId6"/>
          <a:stretch/>
        </p:blipFill>
        <p:spPr bwMode="auto">
          <a:xfrm>
            <a:off x="6553201" y="2174875"/>
            <a:ext cx="552451" cy="560388"/>
          </a:xfrm>
          <a:prstGeom prst="rect">
            <a:avLst/>
          </a:prstGeom>
          <a:noFill/>
          <a:ln w="9525">
            <a:noFill/>
            <a:miter lim="800000"/>
            <a:headEnd/>
            <a:tailEnd/>
          </a:ln>
        </p:spPr>
      </p:pic>
      <p:pic>
        <p:nvPicPr>
          <p:cNvPr id="8200" name="Picture 8" hidden="0"/>
          <p:cNvPicPr>
            <a:picLocks noChangeAspect="1" noChangeArrowheads="1"/>
          </p:cNvPicPr>
          <p:nvPr isPhoto="0" userDrawn="0"/>
        </p:nvPicPr>
        <p:blipFill>
          <a:blip r:embed="rId7"/>
          <a:stretch/>
        </p:blipFill>
        <p:spPr bwMode="auto">
          <a:xfrm>
            <a:off x="8591549" y="2174877"/>
            <a:ext cx="552451" cy="552451"/>
          </a:xfrm>
          <a:prstGeom prst="rect">
            <a:avLst/>
          </a:prstGeom>
          <a:noFill/>
          <a:ln w="9525">
            <a:noFill/>
            <a:miter lim="800000"/>
            <a:headEnd/>
            <a:tailEnd/>
          </a:ln>
        </p:spPr>
      </p:pic>
      <p:pic>
        <p:nvPicPr>
          <p:cNvPr id="8201" name="Picture 9" hidden="0"/>
          <p:cNvPicPr>
            <a:picLocks noChangeAspect="1" noChangeArrowheads="1"/>
          </p:cNvPicPr>
          <p:nvPr isPhoto="0" userDrawn="0"/>
        </p:nvPicPr>
        <p:blipFill>
          <a:blip r:embed="rId8"/>
          <a:stretch/>
        </p:blipFill>
        <p:spPr bwMode="auto">
          <a:xfrm>
            <a:off x="7897813" y="2174875"/>
            <a:ext cx="560387" cy="560388"/>
          </a:xfrm>
          <a:prstGeom prst="rect">
            <a:avLst/>
          </a:prstGeom>
          <a:noFill/>
          <a:ln w="9525">
            <a:noFill/>
            <a:miter lim="800000"/>
            <a:headEnd/>
            <a:tailEnd/>
          </a:ln>
        </p:spPr>
      </p:pic>
      <p:pic>
        <p:nvPicPr>
          <p:cNvPr id="8202" name="Picture 10" hidden="0"/>
          <p:cNvPicPr>
            <a:picLocks noChangeAspect="1" noChangeArrowheads="1"/>
          </p:cNvPicPr>
          <p:nvPr isPhoto="0" userDrawn="0"/>
        </p:nvPicPr>
        <p:blipFill>
          <a:blip r:embed="rId9"/>
          <a:stretch/>
        </p:blipFill>
        <p:spPr bwMode="auto">
          <a:xfrm>
            <a:off x="5181605" y="2174875"/>
            <a:ext cx="544513" cy="560388"/>
          </a:xfrm>
          <a:prstGeom prst="rect">
            <a:avLst/>
          </a:prstGeom>
          <a:noFill/>
          <a:ln w="9525">
            <a:noFill/>
            <a:miter lim="800000"/>
            <a:headEnd/>
            <a:tailEnd/>
          </a:ln>
        </p:spPr>
      </p:pic>
      <p:pic>
        <p:nvPicPr>
          <p:cNvPr id="8203" name="Picture 11" hidden="0"/>
          <p:cNvPicPr>
            <a:picLocks noChangeAspect="1" noChangeArrowheads="1"/>
          </p:cNvPicPr>
          <p:nvPr isPhoto="0" userDrawn="0"/>
        </p:nvPicPr>
        <p:blipFill>
          <a:blip r:embed="rId3"/>
          <a:stretch/>
        </p:blipFill>
        <p:spPr bwMode="auto">
          <a:xfrm>
            <a:off x="6457951" y="3671888"/>
            <a:ext cx="560388" cy="568325"/>
          </a:xfrm>
          <a:prstGeom prst="rect">
            <a:avLst/>
          </a:prstGeom>
          <a:noFill/>
          <a:ln w="9525">
            <a:noFill/>
            <a:miter lim="800000"/>
            <a:headEnd/>
            <a:tailEnd/>
          </a:ln>
        </p:spPr>
      </p:pic>
      <p:pic>
        <p:nvPicPr>
          <p:cNvPr id="8204" name="Picture 12" hidden="0"/>
          <p:cNvPicPr>
            <a:picLocks noChangeAspect="1" noChangeArrowheads="1"/>
          </p:cNvPicPr>
          <p:nvPr isPhoto="0" userDrawn="0"/>
        </p:nvPicPr>
        <p:blipFill>
          <a:blip r:embed="rId6"/>
          <a:stretch/>
        </p:blipFill>
        <p:spPr bwMode="auto">
          <a:xfrm>
            <a:off x="8039101" y="3325813"/>
            <a:ext cx="552451" cy="560387"/>
          </a:xfrm>
          <a:prstGeom prst="rect">
            <a:avLst/>
          </a:prstGeom>
          <a:noFill/>
          <a:ln w="9525">
            <a:noFill/>
            <a:miter lim="800000"/>
            <a:headEnd/>
            <a:tailEnd/>
          </a:ln>
        </p:spPr>
      </p:pic>
      <p:pic>
        <p:nvPicPr>
          <p:cNvPr id="8205" name="Picture 13" hidden="0"/>
          <p:cNvPicPr>
            <a:picLocks noChangeAspect="1" noChangeArrowheads="1"/>
          </p:cNvPicPr>
          <p:nvPr isPhoto="0" userDrawn="0"/>
        </p:nvPicPr>
        <p:blipFill>
          <a:blip r:embed="rId4"/>
          <a:stretch/>
        </p:blipFill>
        <p:spPr bwMode="auto">
          <a:xfrm>
            <a:off x="8058149" y="4087813"/>
            <a:ext cx="552451" cy="560387"/>
          </a:xfrm>
          <a:prstGeom prst="rect">
            <a:avLst/>
          </a:prstGeom>
          <a:noFill/>
          <a:ln w="9525">
            <a:noFill/>
            <a:miter lim="800000"/>
            <a:headEnd/>
            <a:tailEnd/>
          </a:ln>
        </p:spPr>
      </p:pic>
      <p:sp>
        <p:nvSpPr>
          <p:cNvPr id="8206" name="Line 14" hidden="0"/>
          <p:cNvSpPr>
            <a:spLocks noChangeShapeType="1"/>
          </p:cNvSpPr>
          <p:nvPr isPhoto="0" userDrawn="0"/>
        </p:nvSpPr>
        <p:spPr bwMode="auto">
          <a:xfrm flipV="1">
            <a:off x="7162800" y="3581400"/>
            <a:ext cx="7620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8207" name="Line 15" hidden="0"/>
          <p:cNvSpPr>
            <a:spLocks noChangeShapeType="1"/>
          </p:cNvSpPr>
          <p:nvPr isPhoto="0" userDrawn="0"/>
        </p:nvSpPr>
        <p:spPr bwMode="auto">
          <a:xfrm>
            <a:off x="7162800" y="4114800"/>
            <a:ext cx="762000" cy="2286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8208" name="Text Box 16" hidden="0"/>
          <p:cNvSpPr txBox="1">
            <a:spLocks noChangeArrowheads="1"/>
          </p:cNvSpPr>
          <p:nvPr isPhoto="0" userDrawn="0"/>
        </p:nvSpPr>
        <p:spPr bwMode="auto">
          <a:xfrm>
            <a:off x="6934200" y="3200400"/>
            <a:ext cx="9906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“N”, 1.0</a:t>
            </a:r>
            <a:endParaRPr/>
          </a:p>
        </p:txBody>
      </p:sp>
      <p:sp>
        <p:nvSpPr>
          <p:cNvPr id="8209" name="Text Box 17" hidden="0"/>
          <p:cNvSpPr txBox="1">
            <a:spLocks noChangeArrowheads="1"/>
          </p:cNvSpPr>
          <p:nvPr isPhoto="0" userDrawn="0"/>
        </p:nvSpPr>
        <p:spPr bwMode="auto">
          <a:xfrm>
            <a:off x="6934200" y="4419602"/>
            <a:ext cx="11430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“E”, 1.0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0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0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Search Problems Are Models</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Abstraction</a:t>
            </a:r>
            <a:endParaRPr lang="en-US"/>
          </a:p>
        </p:txBody>
      </p:sp>
      <p:pic>
        <p:nvPicPr>
          <p:cNvPr id="5" name="Picture 3" hidden="0"/>
          <p:cNvPicPr>
            <a:picLocks noChangeAspect="1" noChangeArrowheads="1"/>
          </p:cNvPicPr>
          <p:nvPr isPhoto="0" userDrawn="0"/>
        </p:nvPicPr>
        <p:blipFill>
          <a:blip r:embed="rId3"/>
          <a:stretch/>
        </p:blipFill>
        <p:spPr bwMode="auto">
          <a:xfrm>
            <a:off x="2748428" y="1465479"/>
            <a:ext cx="8302482" cy="435595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8" name="Rectangle 2" hidden="0"/>
          <p:cNvSpPr>
            <a:spLocks noChangeArrowheads="1" noGrp="1"/>
          </p:cNvSpPr>
          <p:nvPr isPhoto="0" userDrawn="0">
            <p:ph type="title" hasCustomPrompt="0"/>
          </p:nvPr>
        </p:nvSpPr>
        <p:spPr bwMode="auto"/>
        <p:txBody>
          <a:bodyPr/>
          <a:lstStyle/>
          <a:p>
            <a:pPr>
              <a:defRPr/>
            </a:pPr>
            <a:r>
              <a:rPr lang="en-US"/>
              <a:t>Example: Traveling in Romania</a:t>
            </a:r>
            <a:endParaRPr/>
          </a:p>
        </p:txBody>
      </p:sp>
      <p:sp>
        <p:nvSpPr>
          <p:cNvPr id="11267" name="Rectangle 3" hidden="0"/>
          <p:cNvSpPr>
            <a:spLocks noChangeArrowheads="1" noGrp="1"/>
          </p:cNvSpPr>
          <p:nvPr isPhoto="0" userDrawn="0">
            <p:ph idx="1" hasCustomPrompt="0"/>
          </p:nvPr>
        </p:nvSpPr>
        <p:spPr bwMode="auto">
          <a:xfrm>
            <a:off x="6781803" y="1676401"/>
            <a:ext cx="4495799" cy="4525963"/>
          </a:xfrm>
        </p:spPr>
        <p:txBody>
          <a:bodyPr/>
          <a:lstStyle/>
          <a:p>
            <a:pPr>
              <a:defRPr/>
            </a:pPr>
            <a:r>
              <a:rPr lang="en-US" sz="2400"/>
              <a:t>State space:</a:t>
            </a:r>
            <a:endParaRPr/>
          </a:p>
          <a:p>
            <a:pPr lvl="1">
              <a:defRPr/>
            </a:pPr>
            <a:r>
              <a:rPr lang="en-US" sz="2000"/>
              <a:t>Cities</a:t>
            </a:r>
            <a:endParaRPr/>
          </a:p>
          <a:p>
            <a:pPr>
              <a:defRPr/>
            </a:pPr>
            <a:r>
              <a:rPr lang="en-US" sz="2400"/>
              <a:t>Successor function:</a:t>
            </a:r>
            <a:endParaRPr/>
          </a:p>
          <a:p>
            <a:pPr lvl="1">
              <a:defRPr/>
            </a:pPr>
            <a:r>
              <a:rPr lang="en-US" sz="2000"/>
              <a:t>Roads: Go to adjacent city with cost = distance</a:t>
            </a:r>
            <a:endParaRPr/>
          </a:p>
          <a:p>
            <a:pPr>
              <a:defRPr/>
            </a:pPr>
            <a:r>
              <a:rPr lang="en-US" sz="2400"/>
              <a:t>Start state:</a:t>
            </a:r>
            <a:endParaRPr/>
          </a:p>
          <a:p>
            <a:pPr lvl="1">
              <a:defRPr/>
            </a:pPr>
            <a:r>
              <a:rPr lang="en-US" sz="2000"/>
              <a:t>Arad</a:t>
            </a:r>
            <a:endParaRPr/>
          </a:p>
          <a:p>
            <a:pPr>
              <a:defRPr/>
            </a:pPr>
            <a:r>
              <a:rPr lang="en-US" sz="2400"/>
              <a:t>Goal test:</a:t>
            </a:r>
            <a:endParaRPr/>
          </a:p>
          <a:p>
            <a:pPr lvl="1">
              <a:defRPr/>
            </a:pPr>
            <a:r>
              <a:rPr lang="en-US" sz="2000"/>
              <a:t>Is state == Bucharest?</a:t>
            </a:r>
            <a:endParaRPr/>
          </a:p>
          <a:p>
            <a:pPr lvl="3">
              <a:defRPr/>
            </a:pPr>
            <a:endParaRPr lang="en-US" sz="1200"/>
          </a:p>
          <a:p>
            <a:pPr>
              <a:defRPr/>
            </a:pPr>
            <a:r>
              <a:rPr lang="en-US" sz="2400"/>
              <a:t>Solution?</a:t>
            </a:r>
            <a:endParaRPr/>
          </a:p>
          <a:p>
            <a:pPr>
              <a:defRPr/>
            </a:pPr>
            <a:endParaRPr lang="en-US" sz="2400"/>
          </a:p>
          <a:p>
            <a:pPr>
              <a:defRPr/>
            </a:pPr>
            <a:endParaRPr lang="en-US" sz="2400"/>
          </a:p>
        </p:txBody>
      </p:sp>
      <p:pic>
        <p:nvPicPr>
          <p:cNvPr id="9220" name="Picture 4" hidden="0"/>
          <p:cNvPicPr>
            <a:picLocks noChangeAspect="1" noChangeArrowheads="1"/>
          </p:cNvPicPr>
          <p:nvPr isPhoto="0" userDrawn="0"/>
        </p:nvPicPr>
        <p:blipFill>
          <a:blip r:embed="rId3"/>
          <a:stretch/>
        </p:blipFill>
        <p:spPr bwMode="auto">
          <a:xfrm>
            <a:off x="685800" y="2057400"/>
            <a:ext cx="5557837" cy="3327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 name="Rounded Rectangle 12" hidden="0"/>
          <p:cNvSpPr/>
          <p:nvPr isPhoto="0" userDrawn="0"/>
        </p:nvSpPr>
        <p:spPr bwMode="auto">
          <a:xfrm>
            <a:off x="1219200" y="3505199"/>
            <a:ext cx="9829800" cy="3048000"/>
          </a:xfrm>
          <a:prstGeom prst="roundRect">
            <a:avLst>
              <a:gd name="adj" fmla="val 16667"/>
            </a:avLst>
          </a:prstGeom>
          <a:solidFill>
            <a:srgbClr val="D5DFFF">
              <a:alpha val="58999"/>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a:endParaRPr>
          </a:p>
        </p:txBody>
      </p:sp>
      <p:sp>
        <p:nvSpPr>
          <p:cNvPr id="11" name="Rounded Rectangle 10" hidden="0"/>
          <p:cNvSpPr/>
          <p:nvPr isPhoto="0" userDrawn="0"/>
        </p:nvSpPr>
        <p:spPr bwMode="auto">
          <a:xfrm>
            <a:off x="1219202" y="1273178"/>
            <a:ext cx="9829801" cy="2003425"/>
          </a:xfrm>
          <a:prstGeom prst="roundRect">
            <a:avLst>
              <a:gd name="adj" fmla="val 16667"/>
            </a:avLst>
          </a:prstGeom>
          <a:solidFill>
            <a:srgbClr val="D5DFFF">
              <a:alpha val="58999"/>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a:endParaRPr>
          </a:p>
        </p:txBody>
      </p:sp>
      <p:sp>
        <p:nvSpPr>
          <p:cNvPr id="10243" name="Title 1" hidden="0"/>
          <p:cNvSpPr>
            <a:spLocks noGrp="1"/>
          </p:cNvSpPr>
          <p:nvPr isPhoto="0" userDrawn="0">
            <p:ph type="title" hasCustomPrompt="0"/>
          </p:nvPr>
        </p:nvSpPr>
        <p:spPr bwMode="auto"/>
        <p:txBody>
          <a:bodyPr/>
          <a:lstStyle/>
          <a:p>
            <a:pPr>
              <a:defRPr/>
            </a:pPr>
            <a:r>
              <a:rPr lang="en-US"/>
              <a:t>What’s in a State Space?</a:t>
            </a:r>
            <a:endParaRPr/>
          </a:p>
        </p:txBody>
      </p:sp>
      <p:sp>
        <p:nvSpPr>
          <p:cNvPr id="8" name="Content Placeholder 7" hidden="0"/>
          <p:cNvSpPr>
            <a:spLocks noGrp="1"/>
          </p:cNvSpPr>
          <p:nvPr isPhoto="0" userDrawn="0">
            <p:ph sz="half" idx="1" hasCustomPrompt="0"/>
          </p:nvPr>
        </p:nvSpPr>
        <p:spPr bwMode="auto">
          <a:xfrm>
            <a:off x="1600200" y="4086225"/>
            <a:ext cx="4038600" cy="2413000"/>
          </a:xfrm>
        </p:spPr>
        <p:txBody>
          <a:bodyPr/>
          <a:lstStyle/>
          <a:p>
            <a:pPr>
              <a:defRPr/>
            </a:pPr>
            <a:r>
              <a:rPr lang="en-US" sz="2400"/>
              <a:t>Problem: </a:t>
            </a:r>
            <a:r>
              <a:rPr lang="en-US" sz="2400"/>
              <a:t>Pathing</a:t>
            </a:r>
            <a:endParaRPr lang="en-US" sz="2400"/>
          </a:p>
          <a:p>
            <a:pPr lvl="1">
              <a:defRPr/>
            </a:pPr>
            <a:r>
              <a:rPr lang="en-US" sz="2000"/>
              <a:t>States: (</a:t>
            </a:r>
            <a:r>
              <a:rPr lang="en-US" sz="2000"/>
              <a:t>x,y</a:t>
            </a:r>
            <a:r>
              <a:rPr lang="en-US" sz="2000"/>
              <a:t>) location</a:t>
            </a:r>
            <a:endParaRPr/>
          </a:p>
          <a:p>
            <a:pPr lvl="1">
              <a:defRPr/>
            </a:pPr>
            <a:r>
              <a:rPr lang="en-US" sz="2000"/>
              <a:t>Actions: NSEW</a:t>
            </a:r>
            <a:endParaRPr/>
          </a:p>
          <a:p>
            <a:pPr lvl="1">
              <a:defRPr/>
            </a:pPr>
            <a:r>
              <a:rPr lang="en-US" sz="2000"/>
              <a:t>Successor: update location only</a:t>
            </a:r>
            <a:endParaRPr/>
          </a:p>
          <a:p>
            <a:pPr lvl="1">
              <a:defRPr/>
            </a:pPr>
            <a:r>
              <a:rPr lang="en-US" sz="2000"/>
              <a:t>Goal test: is (</a:t>
            </a:r>
            <a:r>
              <a:rPr lang="en-US" sz="2000"/>
              <a:t>x,y</a:t>
            </a:r>
            <a:r>
              <a:rPr lang="en-US" sz="2000"/>
              <a:t>)=END</a:t>
            </a:r>
            <a:endParaRPr/>
          </a:p>
        </p:txBody>
      </p:sp>
      <p:sp>
        <p:nvSpPr>
          <p:cNvPr id="9" name="Content Placeholder 8" hidden="0"/>
          <p:cNvSpPr>
            <a:spLocks noGrp="1"/>
          </p:cNvSpPr>
          <p:nvPr isPhoto="0" userDrawn="0">
            <p:ph sz="half" idx="2" hasCustomPrompt="0"/>
          </p:nvPr>
        </p:nvSpPr>
        <p:spPr bwMode="auto">
          <a:xfrm>
            <a:off x="6477000" y="4094167"/>
            <a:ext cx="3962400" cy="2405063"/>
          </a:xfrm>
        </p:spPr>
        <p:txBody>
          <a:bodyPr/>
          <a:lstStyle/>
          <a:p>
            <a:pPr>
              <a:defRPr/>
            </a:pPr>
            <a:r>
              <a:rPr lang="en-US" sz="2400"/>
              <a:t>Problem: Eat-All-Dots</a:t>
            </a:r>
            <a:endParaRPr/>
          </a:p>
          <a:p>
            <a:pPr lvl="1">
              <a:defRPr/>
            </a:pPr>
            <a:r>
              <a:rPr lang="en-US" sz="2000"/>
              <a:t>States: {(</a:t>
            </a:r>
            <a:r>
              <a:rPr lang="en-US" sz="2000"/>
              <a:t>x,y</a:t>
            </a:r>
            <a:r>
              <a:rPr lang="en-US" sz="2000"/>
              <a:t>, dot count)</a:t>
            </a:r>
            <a:r>
              <a:rPr lang="en-US" sz="2000"/>
              <a:t>}</a:t>
            </a:r>
            <a:endParaRPr/>
          </a:p>
          <a:p>
            <a:pPr lvl="1">
              <a:defRPr/>
            </a:pPr>
            <a:r>
              <a:rPr lang="en-US" sz="2000"/>
              <a:t>Actions: NSEW</a:t>
            </a:r>
            <a:endParaRPr/>
          </a:p>
          <a:p>
            <a:pPr lvl="1">
              <a:defRPr/>
            </a:pPr>
            <a:r>
              <a:rPr lang="en-US" sz="2000"/>
              <a:t>Successor: update location and possibly a dot </a:t>
            </a:r>
            <a:r>
              <a:rPr lang="en-US" sz="2000"/>
              <a:t>boolean</a:t>
            </a:r>
            <a:endParaRPr lang="en-US" sz="2000"/>
          </a:p>
          <a:p>
            <a:pPr lvl="1">
              <a:defRPr/>
            </a:pPr>
            <a:r>
              <a:rPr lang="en-US" sz="2000"/>
              <a:t>Goal test: dots all false</a:t>
            </a:r>
            <a:endParaRPr/>
          </a:p>
        </p:txBody>
      </p:sp>
      <p:sp>
        <p:nvSpPr>
          <p:cNvPr id="10247" name="TextBox 4" hidden="0"/>
          <p:cNvSpPr txBox="1">
            <a:spLocks noChangeArrowheads="1"/>
          </p:cNvSpPr>
          <p:nvPr isPhoto="0" userDrawn="0"/>
        </p:nvSpPr>
        <p:spPr bwMode="auto">
          <a:xfrm>
            <a:off x="1219200" y="1352497"/>
            <a:ext cx="9753600" cy="400107"/>
          </a:xfrm>
          <a:prstGeom prst="rect">
            <a:avLst/>
          </a:prstGeom>
          <a:noFill/>
          <a:ln w="9525">
            <a:noFill/>
            <a:miter lim="800000"/>
            <a:headEnd/>
            <a:tailEnd/>
          </a:ln>
        </p:spPr>
        <p:txBody>
          <a:bodyPr wrap="square" lIns="91432" tIns="45718" rIns="91432" bIns="45718">
            <a:spAutoFit/>
          </a:bodyPr>
          <a:lstStyle/>
          <a:p>
            <a:pPr algn="ctr">
              <a:defRPr/>
            </a:pPr>
            <a:r>
              <a:rPr lang="en-US" sz="2000">
                <a:latin typeface="Calibri"/>
              </a:rPr>
              <a:t>The </a:t>
            </a:r>
            <a:r>
              <a:rPr lang="en-US" sz="2000">
                <a:solidFill>
                  <a:srgbClr val="FF0000"/>
                </a:solidFill>
                <a:latin typeface="Calibri"/>
              </a:rPr>
              <a:t>world state</a:t>
            </a:r>
            <a:r>
              <a:rPr lang="en-US" sz="2000">
                <a:latin typeface="Calibri"/>
              </a:rPr>
              <a:t> </a:t>
            </a:r>
            <a:r>
              <a:rPr lang="en-US" sz="2000">
                <a:latin typeface="Calibri"/>
              </a:rPr>
              <a:t>includes every </a:t>
            </a:r>
            <a:r>
              <a:rPr lang="en-US" sz="2000">
                <a:latin typeface="Calibri"/>
              </a:rPr>
              <a:t>last detail of the environment</a:t>
            </a:r>
            <a:endParaRPr/>
          </a:p>
        </p:txBody>
      </p:sp>
      <p:sp>
        <p:nvSpPr>
          <p:cNvPr id="10" name="TextBox 9" hidden="0"/>
          <p:cNvSpPr txBox="1">
            <a:spLocks noChangeArrowheads="1"/>
          </p:cNvSpPr>
          <p:nvPr isPhoto="0" userDrawn="0"/>
        </p:nvSpPr>
        <p:spPr bwMode="auto">
          <a:xfrm>
            <a:off x="1" y="3579814"/>
            <a:ext cx="12192000" cy="400107"/>
          </a:xfrm>
          <a:prstGeom prst="rect">
            <a:avLst/>
          </a:prstGeom>
          <a:noFill/>
          <a:ln w="9525">
            <a:noFill/>
            <a:miter lim="800000"/>
            <a:headEnd/>
            <a:tailEnd/>
          </a:ln>
        </p:spPr>
        <p:txBody>
          <a:bodyPr wrap="square" lIns="91432" tIns="45718" rIns="91432" bIns="45718">
            <a:spAutoFit/>
          </a:bodyPr>
          <a:lstStyle/>
          <a:p>
            <a:pPr algn="ctr">
              <a:defRPr/>
            </a:pPr>
            <a:r>
              <a:rPr lang="en-US" sz="2000">
                <a:latin typeface="Calibri"/>
              </a:rPr>
              <a:t>A </a:t>
            </a:r>
            <a:r>
              <a:rPr lang="en-US" sz="2000">
                <a:solidFill>
                  <a:srgbClr val="FF0000"/>
                </a:solidFill>
                <a:latin typeface="Calibri"/>
              </a:rPr>
              <a:t>search state</a:t>
            </a:r>
            <a:r>
              <a:rPr lang="en-US" sz="2000">
                <a:latin typeface="Calibri"/>
              </a:rPr>
              <a:t> keeps only the details needed </a:t>
            </a:r>
            <a:r>
              <a:rPr lang="en-US" sz="2000">
                <a:latin typeface="Calibri"/>
              </a:rPr>
              <a:t>for planning (abstraction</a:t>
            </a:r>
            <a:r>
              <a:rPr lang="en-US" sz="2000">
                <a:latin typeface="Calibri"/>
              </a:rPr>
              <a:t>)</a:t>
            </a:r>
            <a:endParaRPr/>
          </a:p>
        </p:txBody>
      </p:sp>
      <p:pic>
        <p:nvPicPr>
          <p:cNvPr id="16" name="Picture 2" hidden="0"/>
          <p:cNvPicPr>
            <a:picLocks noChangeAspect="1" noChangeArrowheads="1"/>
          </p:cNvPicPr>
          <p:nvPr isPhoto="0" userDrawn="0"/>
        </p:nvPicPr>
        <p:blipFill>
          <a:blip r:embed="rId2"/>
          <a:stretch/>
        </p:blipFill>
        <p:spPr bwMode="auto">
          <a:xfrm>
            <a:off x="3657600" y="1752599"/>
            <a:ext cx="4953000" cy="139769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266" name="Title 1" hidden="0"/>
          <p:cNvSpPr>
            <a:spLocks noGrp="1"/>
          </p:cNvSpPr>
          <p:nvPr isPhoto="0" userDrawn="0">
            <p:ph type="title" hasCustomPrompt="0"/>
          </p:nvPr>
        </p:nvSpPr>
        <p:spPr bwMode="auto"/>
        <p:txBody>
          <a:bodyPr/>
          <a:lstStyle/>
          <a:p>
            <a:pPr>
              <a:defRPr/>
            </a:pPr>
            <a:r>
              <a:rPr lang="en-US"/>
              <a:t>State Space Sizes?</a:t>
            </a:r>
            <a:endParaRPr/>
          </a:p>
        </p:txBody>
      </p:sp>
      <p:sp>
        <p:nvSpPr>
          <p:cNvPr id="11267" name="Content Placeholder 2" hidden="0"/>
          <p:cNvSpPr>
            <a:spLocks noGrp="1"/>
          </p:cNvSpPr>
          <p:nvPr isPhoto="0" userDrawn="0">
            <p:ph idx="1" hasCustomPrompt="0"/>
          </p:nvPr>
        </p:nvSpPr>
        <p:spPr bwMode="auto">
          <a:xfrm>
            <a:off x="1600200" y="1558925"/>
            <a:ext cx="5943600" cy="4525963"/>
          </a:xfrm>
        </p:spPr>
        <p:txBody>
          <a:bodyPr/>
          <a:lstStyle/>
          <a:p>
            <a:pPr>
              <a:defRPr/>
            </a:pPr>
            <a:r>
              <a:rPr lang="en-US" sz="2400"/>
              <a:t>World state:</a:t>
            </a:r>
            <a:endParaRPr/>
          </a:p>
          <a:p>
            <a:pPr lvl="1">
              <a:defRPr/>
            </a:pPr>
            <a:r>
              <a:rPr lang="en-US" sz="2000"/>
              <a:t>Agent positions: 120</a:t>
            </a:r>
            <a:endParaRPr/>
          </a:p>
          <a:p>
            <a:pPr lvl="1">
              <a:defRPr/>
            </a:pPr>
            <a:r>
              <a:rPr lang="en-US" sz="2000"/>
              <a:t>Food count: 30</a:t>
            </a:r>
            <a:endParaRPr/>
          </a:p>
          <a:p>
            <a:pPr lvl="1">
              <a:defRPr/>
            </a:pPr>
            <a:r>
              <a:rPr lang="en-US" sz="2000"/>
              <a:t>Ghost positions: 12</a:t>
            </a:r>
            <a:endParaRPr/>
          </a:p>
          <a:p>
            <a:pPr lvl="1">
              <a:defRPr/>
            </a:pPr>
            <a:r>
              <a:rPr lang="en-US" sz="2000"/>
              <a:t>Agent facing: NSEW</a:t>
            </a:r>
            <a:endParaRPr lang="en-US" sz="2000"/>
          </a:p>
        </p:txBody>
      </p:sp>
      <p:pic>
        <p:nvPicPr>
          <p:cNvPr id="11268" name="Picture 3" descr="Z:\Shared with PC\boxSearch.png" hidden="0"/>
          <p:cNvPicPr>
            <a:picLocks noChangeAspect="1" noChangeArrowheads="1"/>
          </p:cNvPicPr>
          <p:nvPr isPhoto="0" userDrawn="0"/>
        </p:nvPicPr>
        <p:blipFill>
          <a:blip r:embed="rId3"/>
          <a:stretch/>
        </p:blipFill>
        <p:spPr bwMode="auto">
          <a:xfrm>
            <a:off x="6553202" y="1905001"/>
            <a:ext cx="4030663" cy="409733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80360777" name="Title 1" hidden="0"/>
          <p:cNvSpPr>
            <a:spLocks noGrp="1"/>
          </p:cNvSpPr>
          <p:nvPr isPhoto="0" userDrawn="0">
            <p:ph type="title" hasCustomPrompt="0"/>
          </p:nvPr>
        </p:nvSpPr>
        <p:spPr bwMode="auto"/>
        <p:txBody>
          <a:bodyPr/>
          <a:lstStyle/>
          <a:p>
            <a:pPr>
              <a:defRPr/>
            </a:pPr>
            <a:r>
              <a:rPr lang="en-US"/>
              <a:t>State Space Sizes?</a:t>
            </a:r>
            <a:endParaRPr/>
          </a:p>
        </p:txBody>
      </p:sp>
      <p:sp>
        <p:nvSpPr>
          <p:cNvPr id="1601775248" name="Content Placeholder 2" hidden="0"/>
          <p:cNvSpPr>
            <a:spLocks noGrp="1"/>
          </p:cNvSpPr>
          <p:nvPr isPhoto="0" userDrawn="0">
            <p:ph idx="1" hasCustomPrompt="0"/>
          </p:nvPr>
        </p:nvSpPr>
        <p:spPr bwMode="auto">
          <a:xfrm>
            <a:off x="1600200" y="1558924"/>
            <a:ext cx="5943600" cy="4525962"/>
          </a:xfrm>
        </p:spPr>
        <p:txBody>
          <a:bodyPr/>
          <a:lstStyle/>
          <a:p>
            <a:pPr>
              <a:defRPr/>
            </a:pPr>
            <a:r>
              <a:rPr lang="en-US" sz="2400"/>
              <a:t>World state:</a:t>
            </a:r>
            <a:endParaRPr/>
          </a:p>
          <a:p>
            <a:pPr lvl="1">
              <a:defRPr/>
            </a:pPr>
            <a:r>
              <a:rPr lang="en-US" sz="2000"/>
              <a:t>Agent positions: 120</a:t>
            </a:r>
            <a:endParaRPr/>
          </a:p>
          <a:p>
            <a:pPr lvl="1">
              <a:defRPr/>
            </a:pPr>
            <a:r>
              <a:rPr lang="en-US" sz="2000"/>
              <a:t>Food count: 30</a:t>
            </a:r>
            <a:endParaRPr/>
          </a:p>
          <a:p>
            <a:pPr lvl="1">
              <a:defRPr/>
            </a:pPr>
            <a:r>
              <a:rPr lang="en-US" sz="2000"/>
              <a:t>Ghost positions: 12</a:t>
            </a:r>
            <a:endParaRPr/>
          </a:p>
          <a:p>
            <a:pPr lvl="1">
              <a:defRPr/>
            </a:pPr>
            <a:r>
              <a:rPr lang="en-US" sz="2000"/>
              <a:t>Agent facing: NSEW</a:t>
            </a:r>
            <a:br>
              <a:rPr lang="en-US" sz="2000"/>
            </a:br>
            <a:endParaRPr lang="en-US" sz="2000"/>
          </a:p>
          <a:p>
            <a:pPr>
              <a:defRPr/>
            </a:pPr>
            <a:r>
              <a:rPr lang="en-US" sz="2400"/>
              <a:t>How many</a:t>
            </a:r>
            <a:endParaRPr/>
          </a:p>
          <a:p>
            <a:pPr lvl="1">
              <a:defRPr/>
            </a:pPr>
            <a:r>
              <a:rPr lang="en-US" sz="2000"/>
              <a:t>World states?</a:t>
            </a:r>
            <a:endParaRPr/>
          </a:p>
          <a:p>
            <a:pPr lvl="1">
              <a:buFont typeface="Wingdings"/>
              <a:buNone/>
              <a:defRPr/>
            </a:pPr>
            <a:r>
              <a:rPr lang="en-US" sz="2000"/>
              <a:t>	120x(2</a:t>
            </a:r>
            <a:r>
              <a:rPr lang="en-US" sz="2000" baseline="30000"/>
              <a:t>30</a:t>
            </a:r>
            <a:r>
              <a:rPr lang="en-US" sz="2000"/>
              <a:t>)x(12</a:t>
            </a:r>
            <a:r>
              <a:rPr lang="en-US" sz="2000" baseline="30000"/>
              <a:t>2</a:t>
            </a:r>
            <a:r>
              <a:rPr lang="en-US" sz="2000"/>
              <a:t>)x4</a:t>
            </a:r>
            <a:endParaRPr/>
          </a:p>
          <a:p>
            <a:pPr lvl="1">
              <a:defRPr/>
            </a:pPr>
            <a:r>
              <a:rPr lang="en-US" sz="2000"/>
              <a:t>States for </a:t>
            </a:r>
            <a:r>
              <a:rPr lang="en-US" sz="2000"/>
              <a:t>pathing</a:t>
            </a:r>
            <a:r>
              <a:rPr lang="en-US" sz="2000"/>
              <a:t>?</a:t>
            </a:r>
            <a:endParaRPr/>
          </a:p>
          <a:p>
            <a:pPr lvl="1">
              <a:buFont typeface="Wingdings"/>
              <a:buNone/>
              <a:defRPr/>
            </a:pPr>
            <a:r>
              <a:rPr lang="en-US" sz="2000"/>
              <a:t>	120</a:t>
            </a:r>
            <a:endParaRPr/>
          </a:p>
          <a:p>
            <a:pPr lvl="1">
              <a:defRPr/>
            </a:pPr>
            <a:r>
              <a:rPr lang="en-US" sz="2000"/>
              <a:t>States for eat-all-dots?</a:t>
            </a:r>
            <a:endParaRPr/>
          </a:p>
          <a:p>
            <a:pPr lvl="1">
              <a:buFont typeface="Wingdings"/>
              <a:buNone/>
              <a:defRPr/>
            </a:pPr>
            <a:r>
              <a:rPr lang="en-US" sz="2000"/>
              <a:t>	120x(2</a:t>
            </a:r>
            <a:r>
              <a:rPr lang="en-US" sz="2000" baseline="30000"/>
              <a:t>30</a:t>
            </a:r>
            <a:r>
              <a:rPr lang="en-US" sz="2000"/>
              <a:t>)</a:t>
            </a:r>
            <a:endParaRPr/>
          </a:p>
          <a:p>
            <a:pPr lvl="1">
              <a:buFont typeface="Wingdings"/>
              <a:buNone/>
              <a:defRPr/>
            </a:pPr>
            <a:endParaRPr lang="en-US" sz="2000"/>
          </a:p>
        </p:txBody>
      </p:sp>
      <p:pic>
        <p:nvPicPr>
          <p:cNvPr id="1281376194" name="Picture 3" descr="Z:\Shared with PC\boxSearch.png" hidden="0"/>
          <p:cNvPicPr>
            <a:picLocks noChangeAspect="1" noChangeArrowheads="1"/>
          </p:cNvPicPr>
          <p:nvPr isPhoto="0" userDrawn="0"/>
        </p:nvPicPr>
        <p:blipFill>
          <a:blip r:embed="rId3"/>
          <a:stretch/>
        </p:blipFill>
        <p:spPr bwMode="auto">
          <a:xfrm>
            <a:off x="6553202" y="1905000"/>
            <a:ext cx="4030662" cy="4097338"/>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177524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177524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1775248">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1775248">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177524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Quiz: Safe Passage</a:t>
            </a:r>
            <a:endParaRPr lang="en-US"/>
          </a:p>
        </p:txBody>
      </p:sp>
      <p:sp>
        <p:nvSpPr>
          <p:cNvPr id="3" name="Content Placeholder 2" hidden="0"/>
          <p:cNvSpPr>
            <a:spLocks noGrp="1"/>
          </p:cNvSpPr>
          <p:nvPr isPhoto="0" userDrawn="0">
            <p:ph idx="1" hasCustomPrompt="0"/>
          </p:nvPr>
        </p:nvSpPr>
        <p:spPr bwMode="auto">
          <a:xfrm>
            <a:off x="406400" y="5029200"/>
            <a:ext cx="11379200" cy="1524000"/>
          </a:xfrm>
        </p:spPr>
        <p:txBody>
          <a:bodyPr/>
          <a:lstStyle/>
          <a:p>
            <a:pPr>
              <a:defRPr/>
            </a:pPr>
            <a:r>
              <a:rPr lang="en-US" sz="2800"/>
              <a:t>Problem: eat all dots while keeping the ghosts </a:t>
            </a:r>
            <a:r>
              <a:rPr lang="en-US" sz="2800"/>
              <a:t>perma</a:t>
            </a:r>
            <a:r>
              <a:rPr lang="en-US" sz="2800"/>
              <a:t>-scared.</a:t>
            </a:r>
            <a:endParaRPr lang="en-US" sz="2800"/>
          </a:p>
          <a:p>
            <a:pPr marL="0" indent="0">
              <a:buClr>
                <a:schemeClr val="accent2"/>
              </a:buClr>
              <a:buFont typeface="Wingdings"/>
              <a:buNone/>
              <a:defRPr/>
            </a:pPr>
            <a:r>
              <a:rPr lang="en-US" sz="2800"/>
              <a:t>     </a:t>
            </a:r>
            <a:r>
              <a:rPr lang="en-US" sz="2800"/>
              <a:t>What does the state space have to specify?</a:t>
            </a:r>
            <a:endParaRPr/>
          </a:p>
        </p:txBody>
      </p:sp>
      <p:pic>
        <p:nvPicPr>
          <p:cNvPr id="20482" name="Picture 2" hidden="0"/>
          <p:cNvPicPr>
            <a:picLocks noChangeAspect="1" noChangeArrowheads="1"/>
          </p:cNvPicPr>
          <p:nvPr isPhoto="0" userDrawn="0"/>
        </p:nvPicPr>
        <p:blipFill>
          <a:blip r:embed="rId2"/>
          <a:stretch/>
        </p:blipFill>
        <p:spPr bwMode="auto">
          <a:xfrm>
            <a:off x="171453" y="1371601"/>
            <a:ext cx="11847513" cy="3343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99548581" name="Title 1" hidden="0"/>
          <p:cNvSpPr>
            <a:spLocks noGrp="1"/>
          </p:cNvSpPr>
          <p:nvPr isPhoto="0" userDrawn="0">
            <p:ph type="title" hasCustomPrompt="0"/>
          </p:nvPr>
        </p:nvSpPr>
        <p:spPr bwMode="auto"/>
        <p:txBody>
          <a:bodyPr/>
          <a:lstStyle/>
          <a:p>
            <a:pPr>
              <a:defRPr/>
            </a:pPr>
            <a:r>
              <a:rPr lang="en-US"/>
              <a:t>Quiz: Safe Passage</a:t>
            </a:r>
            <a:endParaRPr lang="en-US"/>
          </a:p>
        </p:txBody>
      </p:sp>
      <p:sp>
        <p:nvSpPr>
          <p:cNvPr id="1585263346" name="Content Placeholder 2" hidden="0"/>
          <p:cNvSpPr>
            <a:spLocks noGrp="1"/>
          </p:cNvSpPr>
          <p:nvPr isPhoto="0" userDrawn="0">
            <p:ph idx="1" hasCustomPrompt="0"/>
          </p:nvPr>
        </p:nvSpPr>
        <p:spPr bwMode="auto">
          <a:xfrm>
            <a:off x="406399" y="5029199"/>
            <a:ext cx="11379199" cy="1523999"/>
          </a:xfrm>
        </p:spPr>
        <p:txBody>
          <a:bodyPr/>
          <a:lstStyle/>
          <a:p>
            <a:pPr>
              <a:defRPr/>
            </a:pPr>
            <a:r>
              <a:rPr lang="en-US" sz="2800"/>
              <a:t>Problem: eat all dots while keeping the ghosts </a:t>
            </a:r>
            <a:r>
              <a:rPr lang="en-US" sz="2800"/>
              <a:t>perma</a:t>
            </a:r>
            <a:r>
              <a:rPr lang="en-US" sz="2800"/>
              <a:t>-scared.</a:t>
            </a:r>
            <a:endParaRPr lang="en-US" sz="2800"/>
          </a:p>
          <a:p>
            <a:pPr marL="0" indent="0">
              <a:buClr>
                <a:schemeClr val="accent2"/>
              </a:buClr>
              <a:buFont typeface="Wingdings"/>
              <a:buNone/>
              <a:defRPr/>
            </a:pPr>
            <a:r>
              <a:rPr lang="en-US" sz="2800"/>
              <a:t>     </a:t>
            </a:r>
            <a:r>
              <a:rPr lang="en-US" sz="2800"/>
              <a:t>What does the state space have to specify?</a:t>
            </a:r>
            <a:endParaRPr lang="en-US" sz="2800"/>
          </a:p>
          <a:p>
            <a:pPr marL="0" indent="0">
              <a:buClr>
                <a:schemeClr val="accent2"/>
              </a:buClr>
              <a:buFont typeface="Wingdings"/>
              <a:buNone/>
              <a:defRPr/>
            </a:pPr>
            <a:r>
              <a:rPr lang="en-US" sz="2800"/>
              <a:t>Answer: </a:t>
            </a:r>
            <a:r>
              <a:rPr lang="en-US" sz="2400"/>
              <a:t>agent position, dot </a:t>
            </a:r>
            <a:r>
              <a:rPr lang="en-US" sz="2400"/>
              <a:t>booleans</a:t>
            </a:r>
            <a:r>
              <a:rPr lang="en-US" sz="2400"/>
              <a:t>, power pellet </a:t>
            </a:r>
            <a:r>
              <a:rPr lang="en-US" sz="2400"/>
              <a:t>booleans</a:t>
            </a:r>
            <a:r>
              <a:rPr lang="en-US" sz="2400"/>
              <a:t>, remaining scared time</a:t>
            </a:r>
            <a:endParaRPr/>
          </a:p>
        </p:txBody>
      </p:sp>
      <p:pic>
        <p:nvPicPr>
          <p:cNvPr id="17872149" name="Picture 2" hidden="0"/>
          <p:cNvPicPr>
            <a:picLocks noChangeAspect="1" noChangeArrowheads="1"/>
          </p:cNvPicPr>
          <p:nvPr isPhoto="0" userDrawn="0"/>
        </p:nvPicPr>
        <p:blipFill>
          <a:blip r:embed="rId2"/>
          <a:stretch/>
        </p:blipFill>
        <p:spPr bwMode="auto">
          <a:xfrm>
            <a:off x="171452" y="1371600"/>
            <a:ext cx="11847512" cy="3343275"/>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52633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526334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1506" name="Picture 2" hidden="0"/>
          <p:cNvPicPr>
            <a:picLocks noChangeAspect="1" noChangeArrowheads="1"/>
          </p:cNvPicPr>
          <p:nvPr isPhoto="0" userDrawn="0"/>
        </p:nvPicPr>
        <p:blipFill>
          <a:blip r:embed="rId3"/>
          <a:stretch/>
        </p:blipFill>
        <p:spPr bwMode="auto">
          <a:xfrm>
            <a:off x="2366604" y="533400"/>
            <a:ext cx="7001591" cy="5257798"/>
          </a:xfrm>
          <a:prstGeom prst="rect">
            <a:avLst/>
          </a:prstGeom>
          <a:noFill/>
        </p:spPr>
      </p:pic>
      <p:sp>
        <p:nvSpPr>
          <p:cNvPr id="5122" name="Rectangle 5" hidden="0"/>
          <p:cNvSpPr>
            <a:spLocks noChangeArrowheads="1" noGrp="1"/>
          </p:cNvSpPr>
          <p:nvPr isPhoto="0" userDrawn="0">
            <p:ph type="ctrTitle" hasCustomPrompt="0"/>
          </p:nvPr>
        </p:nvSpPr>
        <p:spPr bwMode="auto">
          <a:xfrm>
            <a:off x="0" y="279403"/>
            <a:ext cx="12192000" cy="1470025"/>
          </a:xfrm>
        </p:spPr>
        <p:txBody>
          <a:bodyPr/>
          <a:lstStyle/>
          <a:p>
            <a:pPr>
              <a:defRPr/>
            </a:pPr>
            <a:r>
              <a:rPr lang="en-US"/>
              <a:t>CS 370: Artificial Intelligence</a:t>
            </a:r>
            <a:br>
              <a:rPr lang="en-US"/>
            </a:br>
            <a:endParaRPr lang="en-US" sz="3600"/>
          </a:p>
        </p:txBody>
      </p:sp>
      <p:sp>
        <p:nvSpPr>
          <p:cNvPr id="5123" name="Rectangle 6" hidden="0"/>
          <p:cNvSpPr>
            <a:spLocks noChangeArrowheads="1" noGrp="1"/>
          </p:cNvSpPr>
          <p:nvPr isPhoto="0" userDrawn="0">
            <p:ph type="subTitle" idx="1" hasCustomPrompt="0"/>
          </p:nvPr>
        </p:nvSpPr>
        <p:spPr bwMode="auto">
          <a:xfrm>
            <a:off x="0" y="1295400"/>
            <a:ext cx="12192000" cy="1524000"/>
          </a:xfrm>
        </p:spPr>
        <p:txBody>
          <a:bodyPr/>
          <a:lstStyle/>
          <a:p>
            <a:pPr>
              <a:defRPr/>
            </a:pPr>
            <a:r>
              <a:rPr lang="en-US" sz="4300"/>
              <a:t>Search</a:t>
            </a:r>
            <a:endParaRPr/>
          </a:p>
        </p:txBody>
      </p:sp>
      <p:sp>
        <p:nvSpPr>
          <p:cNvPr id="5124" name="Text Box 7" hidden="0"/>
          <p:cNvSpPr txBox="1">
            <a:spLocks noChangeArrowheads="1"/>
          </p:cNvSpPr>
          <p:nvPr isPhoto="0" userDrawn="0"/>
        </p:nvSpPr>
        <p:spPr bwMode="auto">
          <a:xfrm>
            <a:off x="1524000" y="6248403"/>
            <a:ext cx="5867399" cy="369328"/>
          </a:xfrm>
          <a:prstGeom prst="rect">
            <a:avLst/>
          </a:prstGeom>
          <a:noFill/>
          <a:ln w="9525">
            <a:noFill/>
            <a:miter lim="800000"/>
            <a:headEnd/>
            <a:tailEnd/>
          </a:ln>
        </p:spPr>
        <p:txBody>
          <a:bodyPr lIns="91432" tIns="45718" rIns="91432" bIns="45718">
            <a:spAutoFit/>
          </a:bodyPr>
          <a:lstStyle/>
          <a:p>
            <a:pPr>
              <a:spcBef>
                <a:spcPts val="0"/>
              </a:spcBef>
              <a:defRPr/>
            </a:pPr>
            <a:endParaRPr lang="en-US"/>
          </a:p>
        </p:txBody>
      </p:sp>
      <p:sp>
        <p:nvSpPr>
          <p:cNvPr id="7" name="Text Box 8" hidden="0"/>
          <p:cNvSpPr txBox="1">
            <a:spLocks noChangeArrowheads="1"/>
          </p:cNvSpPr>
          <p:nvPr isPhoto="0" userDrawn="0"/>
        </p:nvSpPr>
        <p:spPr bwMode="auto">
          <a:xfrm>
            <a:off x="0" y="5486400"/>
            <a:ext cx="12195959" cy="1013493"/>
          </a:xfrm>
          <a:prstGeom prst="rect">
            <a:avLst/>
          </a:prstGeom>
          <a:noFill/>
          <a:ln w="9525">
            <a:noFill/>
            <a:miter lim="800000"/>
            <a:headEnd/>
            <a:tailEnd/>
          </a:ln>
        </p:spPr>
        <p:txBody>
          <a:bodyPr wrap="square" lIns="68579" tIns="34289" rIns="68579" bIns="34289">
            <a:spAutoFit/>
          </a:bodyPr>
          <a:lstStyle/>
          <a:p>
            <a:pPr algn="ctr">
              <a:spcBef>
                <a:spcPts val="0"/>
              </a:spcBef>
              <a:defRPr/>
            </a:pPr>
            <a:r>
              <a:rPr lang="en-US" sz="2400">
                <a:latin typeface="Calibri"/>
                <a:cs typeface="Calibri"/>
              </a:rPr>
              <a:t>Instructors: William DeMeo</a:t>
            </a:r>
            <a:endParaRPr/>
          </a:p>
          <a:p>
            <a:pPr algn="ctr">
              <a:spcBef>
                <a:spcPts val="0"/>
              </a:spcBef>
              <a:defRPr/>
            </a:pPr>
            <a:r>
              <a:rPr lang="en-US" sz="2400">
                <a:latin typeface="Calibri"/>
                <a:cs typeface="Calibri"/>
              </a:rPr>
              <a:t>New Jersey Institute of Technology</a:t>
            </a:r>
            <a:endParaRPr/>
          </a:p>
          <a:p>
            <a:pPr algn="ctr">
              <a:spcBef>
                <a:spcPts val="0"/>
              </a:spcBef>
              <a:defRPr/>
            </a:pPr>
            <a:r>
              <a:rPr lang="en-US" sz="1400">
                <a:latin typeface="Calibri"/>
                <a:cs typeface="Calibri"/>
              </a:rPr>
              <a:t>[These slides were created by Dan Klein and Pieter Abbeel for CS188 Intro to AI at UC Berkeley.  All CS188 materials are available at http://</a:t>
            </a:r>
            <a:r>
              <a:rPr lang="en-US" sz="1400">
                <a:latin typeface="Calibri"/>
                <a:cs typeface="Calibri"/>
              </a:rPr>
              <a:t>ai.berkeley.edu</a:t>
            </a:r>
            <a:r>
              <a:rPr lang="en-US" sz="1400">
                <a:latin typeface="Calibri"/>
                <a:cs typeface="Calibri"/>
              </a:rPr>
              <a:t>.]</a:t>
            </a:r>
            <a:endParaRPr lang="en-US" sz="140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State Space Graphs and Search Trees</a:t>
            </a:r>
            <a:endParaRPr/>
          </a:p>
        </p:txBody>
      </p:sp>
      <p:pic>
        <p:nvPicPr>
          <p:cNvPr id="4" name="Picture 2" hidden="0"/>
          <p:cNvPicPr>
            <a:picLocks noChangeAspect="1" noChangeArrowheads="1"/>
          </p:cNvPicPr>
          <p:nvPr isPhoto="0" userDrawn="0"/>
        </p:nvPicPr>
        <p:blipFill>
          <a:blip r:embed="rId2"/>
          <a:stretch/>
        </p:blipFill>
        <p:spPr bwMode="auto">
          <a:xfrm>
            <a:off x="3814029" y="1450961"/>
            <a:ext cx="4017746" cy="426087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2291" name="Rectangle 3" hidden="0"/>
          <p:cNvSpPr>
            <a:spLocks noChangeArrowheads="1" noGrp="1"/>
          </p:cNvSpPr>
          <p:nvPr isPhoto="0" userDrawn="0">
            <p:ph idx="1" hasCustomPrompt="0"/>
          </p:nvPr>
        </p:nvSpPr>
        <p:spPr bwMode="auto">
          <a:xfrm>
            <a:off x="457200" y="1657353"/>
            <a:ext cx="6324600" cy="4525963"/>
          </a:xfrm>
        </p:spPr>
        <p:txBody>
          <a:bodyPr/>
          <a:lstStyle/>
          <a:p>
            <a:pPr>
              <a:defRPr/>
            </a:pPr>
            <a:r>
              <a:rPr lang="en-US" sz="2400"/>
              <a:t>State space graph: A mathematical representation of a search problem</a:t>
            </a:r>
            <a:endParaRPr/>
          </a:p>
          <a:p>
            <a:pPr>
              <a:defRPr/>
            </a:pPr>
            <a:endParaRPr lang="en-US" sz="2400"/>
          </a:p>
          <a:p>
            <a:pPr>
              <a:buFont typeface="Wingdings"/>
              <a:buNone/>
              <a:defRPr/>
            </a:pPr>
            <a:endParaRPr lang="en-US" sz="2400"/>
          </a:p>
        </p:txBody>
      </p:sp>
      <p:grpSp>
        <p:nvGrpSpPr>
          <p:cNvPr id="99" name="Group 98" hidden="0"/>
          <p:cNvGrpSpPr/>
          <p:nvPr isPhoto="0" userDrawn="0"/>
        </p:nvGrpSpPr>
        <p:grpSpPr bwMode="auto">
          <a:xfrm>
            <a:off x="7010399" y="1219200"/>
            <a:ext cx="4876800" cy="5410200"/>
            <a:chOff x="7086600" y="1219200"/>
            <a:chExt cx="4876800" cy="5410200"/>
          </a:xfrm>
        </p:grpSpPr>
        <p:pic>
          <p:nvPicPr>
            <p:cNvPr id="34" name="Picture 11" hidden="0"/>
            <p:cNvPicPr>
              <a:picLocks noChangeAspect="1" noChangeArrowheads="1"/>
            </p:cNvPicPr>
            <p:nvPr isPhoto="0" userDrawn="0"/>
          </p:nvPicPr>
          <p:blipFill>
            <a:blip r:embed="rId3"/>
            <a:stretch/>
          </p:blipFill>
          <p:spPr bwMode="auto">
            <a:xfrm>
              <a:off x="7086600" y="3622676"/>
              <a:ext cx="560388" cy="568325"/>
            </a:xfrm>
            <a:prstGeom prst="rect">
              <a:avLst/>
            </a:prstGeom>
            <a:noFill/>
            <a:ln w="9525">
              <a:noFill/>
              <a:miter lim="800000"/>
              <a:headEnd/>
              <a:tailEnd/>
            </a:ln>
          </p:spPr>
        </p:pic>
        <p:pic>
          <p:nvPicPr>
            <p:cNvPr id="35" name="Picture 12" hidden="0"/>
            <p:cNvPicPr>
              <a:picLocks noChangeAspect="1" noChangeArrowheads="1"/>
            </p:cNvPicPr>
            <p:nvPr isPhoto="0" userDrawn="0"/>
          </p:nvPicPr>
          <p:blipFill>
            <a:blip r:embed="rId4"/>
            <a:stretch/>
          </p:blipFill>
          <p:spPr bwMode="auto">
            <a:xfrm>
              <a:off x="8382000" y="2922589"/>
              <a:ext cx="552451" cy="560387"/>
            </a:xfrm>
            <a:prstGeom prst="rect">
              <a:avLst/>
            </a:prstGeom>
            <a:noFill/>
            <a:ln w="9525">
              <a:noFill/>
              <a:miter lim="800000"/>
              <a:headEnd/>
              <a:tailEnd/>
            </a:ln>
          </p:spPr>
        </p:pic>
        <p:pic>
          <p:nvPicPr>
            <p:cNvPr id="36" name="Picture 13" hidden="0"/>
            <p:cNvPicPr>
              <a:picLocks noChangeAspect="1" noChangeArrowheads="1"/>
            </p:cNvPicPr>
            <p:nvPr isPhoto="0" userDrawn="0"/>
          </p:nvPicPr>
          <p:blipFill>
            <a:blip r:embed="rId5"/>
            <a:stretch/>
          </p:blipFill>
          <p:spPr bwMode="auto">
            <a:xfrm>
              <a:off x="8401048" y="4378326"/>
              <a:ext cx="552451" cy="560387"/>
            </a:xfrm>
            <a:prstGeom prst="rect">
              <a:avLst/>
            </a:prstGeom>
            <a:noFill/>
            <a:ln w="9525">
              <a:noFill/>
              <a:miter lim="800000"/>
              <a:headEnd/>
              <a:tailEnd/>
            </a:ln>
          </p:spPr>
        </p:pic>
        <p:sp>
          <p:nvSpPr>
            <p:cNvPr id="37" name="Line 14" hidden="0"/>
            <p:cNvSpPr>
              <a:spLocks noChangeShapeType="1"/>
            </p:cNvSpPr>
            <p:nvPr isPhoto="0" userDrawn="0"/>
          </p:nvSpPr>
          <p:spPr bwMode="auto">
            <a:xfrm flipV="1">
              <a:off x="7772401" y="3227388"/>
              <a:ext cx="4572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38" name="Line 15" hidden="0"/>
            <p:cNvSpPr>
              <a:spLocks noChangeShapeType="1"/>
            </p:cNvSpPr>
            <p:nvPr isPhoto="0" userDrawn="0"/>
          </p:nvSpPr>
          <p:spPr bwMode="auto">
            <a:xfrm>
              <a:off x="7772400" y="4294188"/>
              <a:ext cx="4572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nvGrpSpPr>
            <p:cNvPr id="50" name="Group 49" hidden="0"/>
            <p:cNvGrpSpPr/>
            <p:nvPr isPhoto="0" userDrawn="0"/>
          </p:nvGrpSpPr>
          <p:grpSpPr bwMode="auto">
            <a:xfrm>
              <a:off x="9739122" y="2922588"/>
              <a:ext cx="566928" cy="560388"/>
              <a:chOff x="10634472" y="3581400"/>
              <a:chExt cx="566928" cy="560388"/>
            </a:xfrm>
          </p:grpSpPr>
          <p:pic>
            <p:nvPicPr>
              <p:cNvPr id="42" name="Picture 11" hidden="0"/>
              <p:cNvPicPr>
                <a:picLocks noChangeArrowheads="1"/>
              </p:cNvPicPr>
              <p:nvPr isPhoto="0" userDrawn="0"/>
            </p:nvPicPr>
            <p:blipFill>
              <a:blip r:embed="rId3"/>
              <a:stretch/>
            </p:blipFill>
            <p:spPr bwMode="auto">
              <a:xfrm rot="16199998" flipV="1">
                <a:off x="10637742" y="3578130"/>
                <a:ext cx="560388" cy="566928"/>
              </a:xfrm>
              <a:prstGeom prst="rect">
                <a:avLst/>
              </a:prstGeom>
              <a:noFill/>
              <a:ln w="9525">
                <a:noFill/>
                <a:miter lim="800000"/>
                <a:headEnd/>
                <a:tailEnd/>
              </a:ln>
            </p:spPr>
          </p:pic>
          <p:sp>
            <p:nvSpPr>
              <p:cNvPr id="43" name="Rectangle 42" hidden="0"/>
              <p:cNvSpPr/>
              <p:nvPr isPhoto="0" userDrawn="0"/>
            </p:nvSpPr>
            <p:spPr bwMode="auto">
              <a:xfrm>
                <a:off x="10786872" y="38100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8" name="Group 47" hidden="0"/>
            <p:cNvGrpSpPr/>
            <p:nvPr isPhoto="0" userDrawn="0"/>
          </p:nvGrpSpPr>
          <p:grpSpPr bwMode="auto">
            <a:xfrm>
              <a:off x="9772650" y="4370388"/>
              <a:ext cx="560388" cy="568325"/>
              <a:chOff x="8534400" y="4918075"/>
              <a:chExt cx="560388" cy="568325"/>
            </a:xfrm>
          </p:grpSpPr>
          <p:pic>
            <p:nvPicPr>
              <p:cNvPr id="44" name="Picture 11" hidden="0"/>
              <p:cNvPicPr>
                <a:picLocks noChangeAspect="1" noChangeArrowheads="1"/>
              </p:cNvPicPr>
              <p:nvPr isPhoto="0" userDrawn="0"/>
            </p:nvPicPr>
            <p:blipFill>
              <a:blip r:embed="rId3"/>
              <a:stretch/>
            </p:blipFill>
            <p:spPr bwMode="auto">
              <a:xfrm>
                <a:off x="8534400" y="4918075"/>
                <a:ext cx="560388" cy="568325"/>
              </a:xfrm>
              <a:prstGeom prst="rect">
                <a:avLst/>
              </a:prstGeom>
              <a:noFill/>
              <a:ln w="9525">
                <a:noFill/>
                <a:miter lim="800000"/>
                <a:headEnd/>
                <a:tailEnd/>
              </a:ln>
            </p:spPr>
          </p:pic>
          <p:sp>
            <p:nvSpPr>
              <p:cNvPr id="45" name="Rectangle 44" hidden="0"/>
              <p:cNvSpPr/>
              <p:nvPr isPhoto="0" userDrawn="0"/>
            </p:nvSpPr>
            <p:spPr bwMode="auto">
              <a:xfrm>
                <a:off x="8763000" y="52578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9" name="Group 48" hidden="0"/>
            <p:cNvGrpSpPr/>
            <p:nvPr isPhoto="0" userDrawn="0"/>
          </p:nvGrpSpPr>
          <p:grpSpPr bwMode="auto">
            <a:xfrm>
              <a:off x="11049000" y="3684588"/>
              <a:ext cx="552451" cy="560387"/>
              <a:chOff x="10572749" y="4849813"/>
              <a:chExt cx="552451" cy="560387"/>
            </a:xfrm>
          </p:grpSpPr>
          <p:pic>
            <p:nvPicPr>
              <p:cNvPr id="46" name="Picture 12" hidden="0"/>
              <p:cNvPicPr>
                <a:picLocks noChangeAspect="1" noChangeArrowheads="1"/>
              </p:cNvPicPr>
              <p:nvPr isPhoto="0" userDrawn="0"/>
            </p:nvPicPr>
            <p:blipFill>
              <a:blip r:embed="rId4"/>
              <a:stretch/>
            </p:blipFill>
            <p:spPr bwMode="auto">
              <a:xfrm>
                <a:off x="10572749" y="4849813"/>
                <a:ext cx="552451" cy="560387"/>
              </a:xfrm>
              <a:prstGeom prst="rect">
                <a:avLst/>
              </a:prstGeom>
              <a:noFill/>
              <a:ln w="9525">
                <a:noFill/>
                <a:miter lim="800000"/>
                <a:headEnd/>
                <a:tailEnd/>
              </a:ln>
            </p:spPr>
          </p:pic>
          <p:sp>
            <p:nvSpPr>
              <p:cNvPr id="47" name="Rectangle 46" hidden="0"/>
              <p:cNvSpPr/>
              <p:nvPr isPhoto="0" userDrawn="0"/>
            </p:nvSpPr>
            <p:spPr bwMode="auto">
              <a:xfrm>
                <a:off x="10820400" y="51816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1" name="Line 14" hidden="0"/>
            <p:cNvSpPr>
              <a:spLocks noChangeShapeType="1"/>
            </p:cNvSpPr>
            <p:nvPr isPhoto="0" userDrawn="0"/>
          </p:nvSpPr>
          <p:spPr bwMode="auto">
            <a:xfrm>
              <a:off x="9067801" y="3227388"/>
              <a:ext cx="533399"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2" name="Line 14" hidden="0"/>
            <p:cNvSpPr>
              <a:spLocks noChangeShapeType="1"/>
            </p:cNvSpPr>
            <p:nvPr isPhoto="0" userDrawn="0"/>
          </p:nvSpPr>
          <p:spPr bwMode="auto">
            <a:xfrm>
              <a:off x="9067800" y="4675188"/>
              <a:ext cx="533399"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3" name="Line 14" hidden="0"/>
            <p:cNvSpPr>
              <a:spLocks noChangeShapeType="1"/>
            </p:cNvSpPr>
            <p:nvPr isPhoto="0" userDrawn="0"/>
          </p:nvSpPr>
          <p:spPr bwMode="auto">
            <a:xfrm flipV="1">
              <a:off x="10515600" y="4294188"/>
              <a:ext cx="4572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54" name="Line 14" hidden="0"/>
            <p:cNvSpPr>
              <a:spLocks noChangeShapeType="1"/>
            </p:cNvSpPr>
            <p:nvPr isPhoto="0" userDrawn="0"/>
          </p:nvSpPr>
          <p:spPr bwMode="auto">
            <a:xfrm>
              <a:off x="10439400" y="3303588"/>
              <a:ext cx="4572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4" name="Line 14" hidden="0"/>
            <p:cNvSpPr>
              <a:spLocks noChangeShapeType="1"/>
            </p:cNvSpPr>
            <p:nvPr isPhoto="0" userDrawn="0"/>
          </p:nvSpPr>
          <p:spPr bwMode="auto">
            <a:xfrm flipV="1">
              <a:off x="8686800" y="2312988"/>
              <a:ext cx="0" cy="4572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nvGrpSpPr>
            <p:cNvPr id="70" name="Group 69" hidden="0"/>
            <p:cNvGrpSpPr/>
            <p:nvPr isPhoto="0" userDrawn="0"/>
          </p:nvGrpSpPr>
          <p:grpSpPr bwMode="auto">
            <a:xfrm>
              <a:off x="8382000" y="1676400"/>
              <a:ext cx="3233928" cy="560388"/>
              <a:chOff x="8534400" y="1573212"/>
              <a:chExt cx="3233928" cy="560388"/>
            </a:xfrm>
          </p:grpSpPr>
          <p:grpSp>
            <p:nvGrpSpPr>
              <p:cNvPr id="57" name="Group 56" hidden="0"/>
              <p:cNvGrpSpPr/>
              <p:nvPr isPhoto="0" userDrawn="0"/>
            </p:nvGrpSpPr>
            <p:grpSpPr bwMode="auto">
              <a:xfrm>
                <a:off x="9829800" y="1573213"/>
                <a:ext cx="552451" cy="560387"/>
                <a:chOff x="9201149" y="1447800"/>
                <a:chExt cx="552451" cy="560387"/>
              </a:xfrm>
            </p:grpSpPr>
            <p:pic>
              <p:nvPicPr>
                <p:cNvPr id="55" name="Picture 12" hidden="0"/>
                <p:cNvPicPr>
                  <a:picLocks noChangeAspect="1" noChangeArrowheads="1"/>
                </p:cNvPicPr>
                <p:nvPr isPhoto="0" userDrawn="0"/>
              </p:nvPicPr>
              <p:blipFill>
                <a:blip r:embed="rId4"/>
                <a:stretch/>
              </p:blipFill>
              <p:spPr bwMode="auto">
                <a:xfrm>
                  <a:off x="9201149" y="1447800"/>
                  <a:ext cx="552451" cy="560387"/>
                </a:xfrm>
                <a:prstGeom prst="rect">
                  <a:avLst/>
                </a:prstGeom>
                <a:noFill/>
                <a:ln w="9525">
                  <a:noFill/>
                  <a:miter lim="800000"/>
                  <a:headEnd/>
                  <a:tailEnd/>
                </a:ln>
              </p:spPr>
            </p:pic>
            <p:sp>
              <p:nvSpPr>
                <p:cNvPr id="56" name="Rectangle 55" hidden="0"/>
                <p:cNvSpPr/>
                <p:nvPr isPhoto="0" userDrawn="0"/>
              </p:nvSpPr>
              <p:spPr bwMode="auto">
                <a:xfrm>
                  <a:off x="9296400" y="1600200"/>
                  <a:ext cx="1524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58" name="Group 57" hidden="0"/>
              <p:cNvGrpSpPr/>
              <p:nvPr isPhoto="0" userDrawn="0"/>
            </p:nvGrpSpPr>
            <p:grpSpPr bwMode="auto">
              <a:xfrm>
                <a:off x="11201400" y="1573212"/>
                <a:ext cx="566928" cy="560388"/>
                <a:chOff x="10634472" y="3581400"/>
                <a:chExt cx="566928" cy="560388"/>
              </a:xfrm>
            </p:grpSpPr>
            <p:pic>
              <p:nvPicPr>
                <p:cNvPr id="59" name="Picture 11" hidden="0"/>
                <p:cNvPicPr>
                  <a:picLocks noChangeArrowheads="1"/>
                </p:cNvPicPr>
                <p:nvPr isPhoto="0" userDrawn="0"/>
              </p:nvPicPr>
              <p:blipFill>
                <a:blip r:embed="rId3"/>
                <a:stretch/>
              </p:blipFill>
              <p:spPr bwMode="auto">
                <a:xfrm rot="16199998" flipV="1">
                  <a:off x="10637742" y="3578130"/>
                  <a:ext cx="560388" cy="566928"/>
                </a:xfrm>
                <a:prstGeom prst="rect">
                  <a:avLst/>
                </a:prstGeom>
                <a:noFill/>
                <a:ln w="9525">
                  <a:noFill/>
                  <a:miter lim="800000"/>
                  <a:headEnd/>
                  <a:tailEnd/>
                </a:ln>
              </p:spPr>
            </p:pic>
            <p:sp>
              <p:nvSpPr>
                <p:cNvPr id="60" name="Rectangle 59" hidden="0"/>
                <p:cNvSpPr/>
                <p:nvPr isPhoto="0" userDrawn="0"/>
              </p:nvSpPr>
              <p:spPr bwMode="auto">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61" name="Group 60" hidden="0"/>
              <p:cNvGrpSpPr/>
              <p:nvPr isPhoto="0" userDrawn="0"/>
            </p:nvGrpSpPr>
            <p:grpSpPr bwMode="auto">
              <a:xfrm flipV="1">
                <a:off x="8534400" y="1575816"/>
                <a:ext cx="566928" cy="557784"/>
                <a:chOff x="10634472" y="3581400"/>
                <a:chExt cx="566928" cy="560388"/>
              </a:xfrm>
            </p:grpSpPr>
            <p:pic>
              <p:nvPicPr>
                <p:cNvPr id="62" name="Picture 11" hidden="0"/>
                <p:cNvPicPr>
                  <a:picLocks noChangeArrowheads="1"/>
                </p:cNvPicPr>
                <p:nvPr isPhoto="0" userDrawn="0"/>
              </p:nvPicPr>
              <p:blipFill>
                <a:blip r:embed="rId3"/>
                <a:stretch/>
              </p:blipFill>
              <p:spPr bwMode="auto">
                <a:xfrm rot="16199998" flipV="1">
                  <a:off x="10637742" y="3578130"/>
                  <a:ext cx="560388" cy="566928"/>
                </a:xfrm>
                <a:prstGeom prst="rect">
                  <a:avLst/>
                </a:prstGeom>
                <a:noFill/>
                <a:ln w="9525">
                  <a:noFill/>
                  <a:miter lim="800000"/>
                  <a:headEnd/>
                  <a:tailEnd/>
                </a:ln>
              </p:spPr>
            </p:pic>
            <p:sp>
              <p:nvSpPr>
                <p:cNvPr id="63" name="Rectangle 62" hidden="0"/>
                <p:cNvSpPr/>
                <p:nvPr isPhoto="0" userDrawn="0"/>
              </p:nvSpPr>
              <p:spPr bwMode="auto">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5" name="Line 14" hidden="0"/>
              <p:cNvSpPr>
                <a:spLocks noChangeShapeType="1"/>
              </p:cNvSpPr>
              <p:nvPr isPhoto="0" userDrawn="0"/>
            </p:nvSpPr>
            <p:spPr bwMode="auto">
              <a:xfrm flipV="1">
                <a:off x="9296400"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7" name="Line 14" hidden="0"/>
              <p:cNvSpPr>
                <a:spLocks noChangeShapeType="1"/>
              </p:cNvSpPr>
              <p:nvPr isPhoto="0" userDrawn="0"/>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8" name="Line 14" hidden="0"/>
              <p:cNvSpPr>
                <a:spLocks noChangeShapeType="1"/>
              </p:cNvSpPr>
              <p:nvPr isPhoto="0" userDrawn="0"/>
            </p:nvSpPr>
            <p:spPr bwMode="auto">
              <a:xfrm flipV="1">
                <a:off x="10591799"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69" name="Line 14" hidden="0"/>
              <p:cNvSpPr>
                <a:spLocks noChangeShapeType="1"/>
              </p:cNvSpPr>
              <p:nvPr isPhoto="0" userDrawn="0"/>
            </p:nvSpPr>
            <p:spPr bwMode="auto">
              <a:xfrm flipH="1" flipV="1">
                <a:off x="10591799"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grpSp>
          <p:nvGrpSpPr>
            <p:cNvPr id="71" name="Group 70" hidden="0"/>
            <p:cNvGrpSpPr/>
            <p:nvPr isPhoto="0" userDrawn="0"/>
          </p:nvGrpSpPr>
          <p:grpSpPr bwMode="auto">
            <a:xfrm flipV="1">
              <a:off x="8430540" y="5659922"/>
              <a:ext cx="3223488" cy="568223"/>
              <a:chOff x="8540268" y="1568619"/>
              <a:chExt cx="3223488" cy="570876"/>
            </a:xfrm>
          </p:grpSpPr>
          <p:grpSp>
            <p:nvGrpSpPr>
              <p:cNvPr id="72" name="Group 56" hidden="0"/>
              <p:cNvGrpSpPr/>
              <p:nvPr isPhoto="0" userDrawn="0"/>
            </p:nvGrpSpPr>
            <p:grpSpPr bwMode="auto">
              <a:xfrm>
                <a:off x="9827134" y="1575890"/>
                <a:ext cx="557783" cy="555030"/>
                <a:chOff x="9198483" y="1450477"/>
                <a:chExt cx="557783" cy="555030"/>
              </a:xfrm>
            </p:grpSpPr>
            <p:pic>
              <p:nvPicPr>
                <p:cNvPr id="83" name="Picture 12" hidden="0"/>
                <p:cNvPicPr>
                  <a:picLocks noChangeAspect="1" noChangeArrowheads="1"/>
                </p:cNvPicPr>
                <p:nvPr isPhoto="0" userDrawn="0"/>
              </p:nvPicPr>
              <p:blipFill>
                <a:blip r:embed="rId4"/>
                <a:stretch/>
              </p:blipFill>
              <p:spPr bwMode="auto">
                <a:xfrm rot="5400000">
                  <a:off x="9199860" y="1449100"/>
                  <a:ext cx="555030" cy="557783"/>
                </a:xfrm>
                <a:prstGeom prst="rect">
                  <a:avLst/>
                </a:prstGeom>
                <a:noFill/>
                <a:ln w="9525">
                  <a:noFill/>
                  <a:miter lim="800000"/>
                  <a:headEnd/>
                  <a:tailEnd/>
                </a:ln>
              </p:spPr>
            </p:pic>
            <p:sp>
              <p:nvSpPr>
                <p:cNvPr id="84" name="Rectangle 83" hidden="0"/>
                <p:cNvSpPr/>
                <p:nvPr isPhoto="0" userDrawn="0"/>
              </p:nvSpPr>
              <p:spPr bwMode="auto">
                <a:xfrm>
                  <a:off x="9539477" y="1549210"/>
                  <a:ext cx="152400" cy="152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73" name="Group 57" hidden="0"/>
              <p:cNvGrpSpPr/>
              <p:nvPr isPhoto="0" userDrawn="0"/>
            </p:nvGrpSpPr>
            <p:grpSpPr bwMode="auto">
              <a:xfrm>
                <a:off x="11205972" y="1568619"/>
                <a:ext cx="557784" cy="569575"/>
                <a:chOff x="10639044" y="3576807"/>
                <a:chExt cx="557784" cy="569575"/>
              </a:xfrm>
            </p:grpSpPr>
            <p:pic>
              <p:nvPicPr>
                <p:cNvPr id="81" name="Picture 11" hidden="0"/>
                <p:cNvPicPr>
                  <a:picLocks noChangeArrowheads="1"/>
                </p:cNvPicPr>
                <p:nvPr isPhoto="0" userDrawn="0"/>
              </p:nvPicPr>
              <p:blipFill>
                <a:blip r:embed="rId3"/>
                <a:stretch/>
              </p:blipFill>
              <p:spPr bwMode="auto">
                <a:xfrm flipV="1">
                  <a:off x="10639044" y="3576807"/>
                  <a:ext cx="557784" cy="569575"/>
                </a:xfrm>
                <a:prstGeom prst="rect">
                  <a:avLst/>
                </a:prstGeom>
                <a:noFill/>
                <a:ln w="9525">
                  <a:noFill/>
                  <a:miter lim="800000"/>
                  <a:headEnd/>
                  <a:tailEnd/>
                </a:ln>
              </p:spPr>
            </p:pic>
            <p:sp>
              <p:nvSpPr>
                <p:cNvPr id="82" name="Rectangle 81" hidden="0"/>
                <p:cNvSpPr/>
                <p:nvPr isPhoto="0" userDrawn="0"/>
              </p:nvSpPr>
              <p:spPr bwMode="auto">
                <a:xfrm>
                  <a:off x="10896600" y="3684590"/>
                  <a:ext cx="152399" cy="150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74" name="Group 60" hidden="0"/>
              <p:cNvGrpSpPr/>
              <p:nvPr isPhoto="0" userDrawn="0"/>
            </p:nvGrpSpPr>
            <p:grpSpPr bwMode="auto">
              <a:xfrm flipV="1">
                <a:off x="8540268" y="1569920"/>
                <a:ext cx="555192" cy="569575"/>
                <a:chOff x="10640340" y="3575477"/>
                <a:chExt cx="555192" cy="572234"/>
              </a:xfrm>
            </p:grpSpPr>
            <p:pic>
              <p:nvPicPr>
                <p:cNvPr id="79" name="Picture 11" hidden="0"/>
                <p:cNvPicPr>
                  <a:picLocks noChangeArrowheads="1"/>
                </p:cNvPicPr>
                <p:nvPr isPhoto="0" userDrawn="0"/>
              </p:nvPicPr>
              <p:blipFill>
                <a:blip r:embed="rId3"/>
                <a:stretch/>
              </p:blipFill>
              <p:spPr bwMode="auto">
                <a:xfrm rot="10800000" flipV="1">
                  <a:off x="10640340" y="3575477"/>
                  <a:ext cx="555192" cy="572234"/>
                </a:xfrm>
                <a:prstGeom prst="rect">
                  <a:avLst/>
                </a:prstGeom>
                <a:noFill/>
                <a:ln w="9525">
                  <a:noFill/>
                  <a:miter lim="800000"/>
                  <a:headEnd/>
                  <a:tailEnd/>
                </a:ln>
              </p:spPr>
            </p:pic>
            <p:sp>
              <p:nvSpPr>
                <p:cNvPr id="80" name="Rectangle 79" hidden="0"/>
                <p:cNvSpPr/>
                <p:nvPr isPhoto="0" userDrawn="0"/>
              </p:nvSpPr>
              <p:spPr bwMode="auto">
                <a:xfrm>
                  <a:off x="10744200" y="3889052"/>
                  <a:ext cx="228600" cy="153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75" name="Line 14" hidden="0"/>
              <p:cNvSpPr>
                <a:spLocks noChangeShapeType="1"/>
              </p:cNvSpPr>
              <p:nvPr isPhoto="0" userDrawn="0"/>
            </p:nvSpPr>
            <p:spPr bwMode="auto">
              <a:xfrm flipV="1">
                <a:off x="9296400"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6" name="Line 14" hidden="0"/>
              <p:cNvSpPr>
                <a:spLocks noChangeShapeType="1"/>
              </p:cNvSpPr>
              <p:nvPr isPhoto="0" userDrawn="0"/>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7" name="Line 14" hidden="0"/>
              <p:cNvSpPr>
                <a:spLocks noChangeShapeType="1"/>
              </p:cNvSpPr>
              <p:nvPr isPhoto="0" userDrawn="0"/>
            </p:nvSpPr>
            <p:spPr bwMode="auto">
              <a:xfrm flipV="1">
                <a:off x="10591799" y="1752599"/>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78" name="Line 14" hidden="0"/>
              <p:cNvSpPr>
                <a:spLocks noChangeShapeType="1"/>
              </p:cNvSpPr>
              <p:nvPr isPhoto="0" userDrawn="0"/>
            </p:nvSpPr>
            <p:spPr bwMode="auto">
              <a:xfrm flipH="1" flipV="1">
                <a:off x="10591799" y="1981200"/>
                <a:ext cx="381000" cy="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sp>
          <p:nvSpPr>
            <p:cNvPr id="85" name="Line 14" hidden="0"/>
            <p:cNvSpPr>
              <a:spLocks noChangeShapeType="1"/>
            </p:cNvSpPr>
            <p:nvPr isPhoto="0" userDrawn="0"/>
          </p:nvSpPr>
          <p:spPr bwMode="auto">
            <a:xfrm>
              <a:off x="8686800" y="5056188"/>
              <a:ext cx="0" cy="4572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6" name="Line 14" hidden="0"/>
            <p:cNvSpPr>
              <a:spLocks noChangeShapeType="1"/>
            </p:cNvSpPr>
            <p:nvPr isPhoto="0" userDrawn="0"/>
          </p:nvSpPr>
          <p:spPr bwMode="auto">
            <a:xfrm flipV="1">
              <a:off x="11353800" y="5132388"/>
              <a:ext cx="3048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7" name="Line 14" hidden="0"/>
            <p:cNvSpPr>
              <a:spLocks noChangeShapeType="1"/>
            </p:cNvSpPr>
            <p:nvPr isPhoto="0" userDrawn="0"/>
          </p:nvSpPr>
          <p:spPr bwMode="auto">
            <a:xfrm>
              <a:off x="99822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8" name="Line 14" hidden="0"/>
            <p:cNvSpPr>
              <a:spLocks noChangeShapeType="1"/>
            </p:cNvSpPr>
            <p:nvPr isPhoto="0" userDrawn="0"/>
          </p:nvSpPr>
          <p:spPr bwMode="auto">
            <a:xfrm flipV="1">
              <a:off x="99822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89" name="Line 14" hidden="0"/>
            <p:cNvSpPr>
              <a:spLocks noChangeShapeType="1"/>
            </p:cNvSpPr>
            <p:nvPr isPhoto="0" userDrawn="0"/>
          </p:nvSpPr>
          <p:spPr bwMode="auto">
            <a:xfrm flipV="1">
              <a:off x="86868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0" name="Line 14" hidden="0"/>
            <p:cNvSpPr>
              <a:spLocks noChangeShapeType="1"/>
            </p:cNvSpPr>
            <p:nvPr isPhoto="0" userDrawn="0"/>
          </p:nvSpPr>
          <p:spPr bwMode="auto">
            <a:xfrm flipV="1">
              <a:off x="11353800" y="12192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1" name="Line 14" hidden="0"/>
            <p:cNvSpPr>
              <a:spLocks noChangeShapeType="1"/>
            </p:cNvSpPr>
            <p:nvPr isPhoto="0" userDrawn="0"/>
          </p:nvSpPr>
          <p:spPr bwMode="auto">
            <a:xfrm>
              <a:off x="86868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2" name="Line 14" hidden="0"/>
            <p:cNvSpPr>
              <a:spLocks noChangeShapeType="1"/>
            </p:cNvSpPr>
            <p:nvPr isPhoto="0" userDrawn="0"/>
          </p:nvSpPr>
          <p:spPr bwMode="auto">
            <a:xfrm>
              <a:off x="11353800" y="6324600"/>
              <a:ext cx="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3" name="Line 14" hidden="0"/>
            <p:cNvSpPr>
              <a:spLocks noChangeShapeType="1"/>
            </p:cNvSpPr>
            <p:nvPr isPhoto="0" userDrawn="0"/>
          </p:nvSpPr>
          <p:spPr bwMode="auto">
            <a:xfrm flipV="1">
              <a:off x="11734799" y="32766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4" name="Line 14" hidden="0"/>
            <p:cNvSpPr>
              <a:spLocks noChangeShapeType="1"/>
            </p:cNvSpPr>
            <p:nvPr isPhoto="0" userDrawn="0"/>
          </p:nvSpPr>
          <p:spPr bwMode="auto">
            <a:xfrm>
              <a:off x="11734799" y="42672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5" name="Line 14" hidden="0"/>
            <p:cNvSpPr>
              <a:spLocks noChangeShapeType="1"/>
            </p:cNvSpPr>
            <p:nvPr isPhoto="0" userDrawn="0"/>
          </p:nvSpPr>
          <p:spPr bwMode="auto">
            <a:xfrm flipV="1">
              <a:off x="10439400" y="27432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6" name="Line 14" hidden="0"/>
            <p:cNvSpPr>
              <a:spLocks noChangeShapeType="1"/>
            </p:cNvSpPr>
            <p:nvPr isPhoto="0" userDrawn="0"/>
          </p:nvSpPr>
          <p:spPr bwMode="auto">
            <a:xfrm>
              <a:off x="10515600" y="4876800"/>
              <a:ext cx="228600" cy="3810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7" name="Line 14" hidden="0"/>
            <p:cNvSpPr>
              <a:spLocks noChangeShapeType="1"/>
            </p:cNvSpPr>
            <p:nvPr isPhoto="0" userDrawn="0"/>
          </p:nvSpPr>
          <p:spPr bwMode="auto">
            <a:xfrm flipH="1">
              <a:off x="7924800" y="5029200"/>
              <a:ext cx="3810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sp>
          <p:nvSpPr>
            <p:cNvPr id="98" name="Line 14" hidden="0"/>
            <p:cNvSpPr>
              <a:spLocks noChangeShapeType="1"/>
            </p:cNvSpPr>
            <p:nvPr isPhoto="0" userDrawn="0"/>
          </p:nvSpPr>
          <p:spPr bwMode="auto">
            <a:xfrm flipH="1" flipV="1">
              <a:off x="7696200" y="2667000"/>
              <a:ext cx="533400" cy="304800"/>
            </a:xfrm>
            <a:prstGeom prst="line">
              <a:avLst/>
            </a:prstGeom>
            <a:noFill/>
            <a:ln w="9525">
              <a:solidFill>
                <a:schemeClr val="tx1"/>
              </a:solidFill>
              <a:round/>
              <a:headEnd/>
              <a:tailEnd type="triangle" w="med" len="med"/>
            </a:ln>
          </p:spPr>
          <p:txBody>
            <a:bodyPr lIns="91436" tIns="45718" rIns="91436" bIns="45718"/>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45959423"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375454113"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marL="0" indent="0">
              <a:buClr>
                <a:schemeClr val="accent2"/>
              </a:buClr>
              <a:buFont typeface="Wingdings"/>
              <a:buNone/>
              <a:defRPr/>
            </a:pPr>
            <a:endParaRPr lang="en-US" sz="2400"/>
          </a:p>
          <a:p>
            <a:pPr>
              <a:buFont typeface="Wingdings"/>
              <a:buNone/>
              <a:defRPr/>
            </a:pPr>
            <a:endParaRPr lang="en-US" sz="2400"/>
          </a:p>
        </p:txBody>
      </p:sp>
      <p:grpSp>
        <p:nvGrpSpPr>
          <p:cNvPr id="1374495569" name="Group 98" hidden="0"/>
          <p:cNvGrpSpPr/>
          <p:nvPr isPhoto="0" userDrawn="0"/>
        </p:nvGrpSpPr>
        <p:grpSpPr bwMode="auto">
          <a:xfrm>
            <a:off x="7010399" y="1219199"/>
            <a:ext cx="4876799" cy="5410199"/>
            <a:chOff x="7086600" y="1219199"/>
            <a:chExt cx="4876799" cy="5410199"/>
          </a:xfrm>
        </p:grpSpPr>
        <p:pic>
          <p:nvPicPr>
            <p:cNvPr id="531353565"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1159434411"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536987911"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1906417221"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094610488"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72209752" name="Group 49" hidden="0"/>
            <p:cNvGrpSpPr/>
            <p:nvPr isPhoto="0" userDrawn="0"/>
          </p:nvGrpSpPr>
          <p:grpSpPr bwMode="auto">
            <a:xfrm>
              <a:off x="9739121" y="2922588"/>
              <a:ext cx="566928" cy="560387"/>
              <a:chOff x="10634472" y="3581399"/>
              <a:chExt cx="566928" cy="560387"/>
            </a:xfrm>
          </p:grpSpPr>
          <p:pic>
            <p:nvPicPr>
              <p:cNvPr id="173230066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592125084"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960937283" name="Group 47" hidden="0"/>
            <p:cNvGrpSpPr/>
            <p:nvPr isPhoto="0" userDrawn="0"/>
          </p:nvGrpSpPr>
          <p:grpSpPr bwMode="auto">
            <a:xfrm>
              <a:off x="9772649" y="4370387"/>
              <a:ext cx="560387" cy="568324"/>
              <a:chOff x="8534399" y="4918074"/>
              <a:chExt cx="560387" cy="568324"/>
            </a:xfrm>
          </p:grpSpPr>
          <p:pic>
            <p:nvPicPr>
              <p:cNvPr id="478758933"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262609331"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540494207" name="Group 48" hidden="0"/>
            <p:cNvGrpSpPr/>
            <p:nvPr isPhoto="0" userDrawn="0"/>
          </p:nvGrpSpPr>
          <p:grpSpPr bwMode="auto">
            <a:xfrm>
              <a:off x="11048999" y="3684587"/>
              <a:ext cx="552450" cy="560386"/>
              <a:chOff x="10572748" y="4849812"/>
              <a:chExt cx="552450" cy="560386"/>
            </a:xfrm>
          </p:grpSpPr>
          <p:pic>
            <p:nvPicPr>
              <p:cNvPr id="1270615836"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89249974" name="Rectangle 46" hidden="0"/>
              <p:cNvSpPr/>
              <p:nvPr isPhoto="0" userDrawn="0"/>
            </p:nvSpPr>
            <p:spPr bwMode="auto">
              <a:xfrm>
                <a:off x="10820398"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265277833"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81215825"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74265116"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55557204"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48311846"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152692585" name="Group 69" hidden="0"/>
            <p:cNvGrpSpPr/>
            <p:nvPr isPhoto="0" userDrawn="0"/>
          </p:nvGrpSpPr>
          <p:grpSpPr bwMode="auto">
            <a:xfrm>
              <a:off x="8381999" y="1676399"/>
              <a:ext cx="3233927" cy="560387"/>
              <a:chOff x="8534399" y="1573211"/>
              <a:chExt cx="3233927" cy="560387"/>
            </a:xfrm>
          </p:grpSpPr>
          <p:grpSp>
            <p:nvGrpSpPr>
              <p:cNvPr id="697327597" name="Group 56" hidden="0"/>
              <p:cNvGrpSpPr/>
              <p:nvPr isPhoto="0" userDrawn="0"/>
            </p:nvGrpSpPr>
            <p:grpSpPr bwMode="auto">
              <a:xfrm>
                <a:off x="9829800" y="1573212"/>
                <a:ext cx="552450" cy="560386"/>
                <a:chOff x="9201148" y="1447799"/>
                <a:chExt cx="552450" cy="560386"/>
              </a:xfrm>
            </p:grpSpPr>
            <p:pic>
              <p:nvPicPr>
                <p:cNvPr id="807760400"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202325676"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356576271" name="Group 57" hidden="0"/>
              <p:cNvGrpSpPr/>
              <p:nvPr isPhoto="0" userDrawn="0"/>
            </p:nvGrpSpPr>
            <p:grpSpPr bwMode="auto">
              <a:xfrm>
                <a:off x="11201399" y="1573211"/>
                <a:ext cx="566928" cy="560387"/>
                <a:chOff x="10634472" y="3581399"/>
                <a:chExt cx="566928" cy="560387"/>
              </a:xfrm>
            </p:grpSpPr>
            <p:pic>
              <p:nvPicPr>
                <p:cNvPr id="1547797276"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195392460"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60942815" name="Group 60" hidden="0"/>
              <p:cNvGrpSpPr/>
              <p:nvPr isPhoto="0" userDrawn="0"/>
            </p:nvGrpSpPr>
            <p:grpSpPr bwMode="auto">
              <a:xfrm flipV="1">
                <a:off x="8534399" y="1575815"/>
                <a:ext cx="566928" cy="557784"/>
                <a:chOff x="10634472" y="3581399"/>
                <a:chExt cx="566928" cy="560387"/>
              </a:xfrm>
            </p:grpSpPr>
            <p:pic>
              <p:nvPicPr>
                <p:cNvPr id="23915354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820167134"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39028397"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06786277"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26655231"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7858379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109534965" name="Group 70" hidden="0"/>
            <p:cNvGrpSpPr/>
            <p:nvPr isPhoto="0" userDrawn="0"/>
          </p:nvGrpSpPr>
          <p:grpSpPr bwMode="auto">
            <a:xfrm flipV="1">
              <a:off x="8430539" y="5659921"/>
              <a:ext cx="3223487" cy="568222"/>
              <a:chOff x="8540267" y="1568619"/>
              <a:chExt cx="3223487" cy="570875"/>
            </a:xfrm>
          </p:grpSpPr>
          <p:grpSp>
            <p:nvGrpSpPr>
              <p:cNvPr id="448348045" name="Group 56" hidden="0"/>
              <p:cNvGrpSpPr/>
              <p:nvPr isPhoto="0" userDrawn="0"/>
            </p:nvGrpSpPr>
            <p:grpSpPr bwMode="auto">
              <a:xfrm>
                <a:off x="9827133" y="1575889"/>
                <a:ext cx="557782" cy="555030"/>
                <a:chOff x="9198482" y="1450476"/>
                <a:chExt cx="557782" cy="555030"/>
              </a:xfrm>
            </p:grpSpPr>
            <p:pic>
              <p:nvPicPr>
                <p:cNvPr id="161608595" name="Picture 12" hidden="0"/>
                <p:cNvPicPr>
                  <a:picLocks noChangeAspect="1" noChangeArrowheads="1"/>
                </p:cNvPicPr>
                <p:nvPr isPhoto="0" userDrawn="0"/>
              </p:nvPicPr>
              <p:blipFill>
                <a:blip r:embed="rId3"/>
                <a:stretch/>
              </p:blipFill>
              <p:spPr bwMode="auto">
                <a:xfrm rot="5399977">
                  <a:off x="9199859" y="1449099"/>
                  <a:ext cx="555030" cy="557782"/>
                </a:xfrm>
                <a:prstGeom prst="rect">
                  <a:avLst/>
                </a:prstGeom>
                <a:noFill/>
                <a:ln w="9525">
                  <a:noFill/>
                  <a:miter/>
                  <a:headEnd/>
                  <a:tailEnd/>
                </a:ln>
              </p:spPr>
            </p:pic>
            <p:sp>
              <p:nvSpPr>
                <p:cNvPr id="917873516"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69798436" name="Group 57" hidden="0"/>
              <p:cNvGrpSpPr/>
              <p:nvPr isPhoto="0" userDrawn="0"/>
            </p:nvGrpSpPr>
            <p:grpSpPr bwMode="auto">
              <a:xfrm>
                <a:off x="11205972" y="1568619"/>
                <a:ext cx="557784" cy="569574"/>
                <a:chOff x="10639044" y="3576807"/>
                <a:chExt cx="557784" cy="569574"/>
              </a:xfrm>
            </p:grpSpPr>
            <p:pic>
              <p:nvPicPr>
                <p:cNvPr id="901743984"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1049930488"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09934597" name="Group 60" hidden="0"/>
              <p:cNvGrpSpPr/>
              <p:nvPr isPhoto="0" userDrawn="0"/>
            </p:nvGrpSpPr>
            <p:grpSpPr bwMode="auto">
              <a:xfrm flipV="1">
                <a:off x="8540267" y="1569919"/>
                <a:ext cx="555192" cy="569574"/>
                <a:chOff x="10640340" y="3575476"/>
                <a:chExt cx="555192" cy="572233"/>
              </a:xfrm>
            </p:grpSpPr>
            <p:pic>
              <p:nvPicPr>
                <p:cNvPr id="1378866493" name="Picture 11" hidden="0"/>
                <p:cNvPicPr>
                  <a:picLocks noChangeArrowheads="1"/>
                </p:cNvPicPr>
                <p:nvPr isPhoto="0" userDrawn="0"/>
              </p:nvPicPr>
              <p:blipFill>
                <a:blip r:embed="rId2"/>
                <a:stretch/>
              </p:blipFill>
              <p:spPr bwMode="auto">
                <a:xfrm rot="10799989" flipV="1">
                  <a:off x="10640340" y="3575476"/>
                  <a:ext cx="555192" cy="572233"/>
                </a:xfrm>
                <a:prstGeom prst="rect">
                  <a:avLst/>
                </a:prstGeom>
                <a:noFill/>
                <a:ln w="9525">
                  <a:noFill/>
                  <a:miter/>
                  <a:headEnd/>
                  <a:tailEnd/>
                </a:ln>
              </p:spPr>
            </p:pic>
            <p:sp>
              <p:nvSpPr>
                <p:cNvPr id="1648418745" name="Rectangle 79" hidden="0"/>
                <p:cNvSpPr/>
                <p:nvPr isPhoto="0" userDrawn="0"/>
              </p:nvSpPr>
              <p:spPr bwMode="auto">
                <a:xfrm>
                  <a:off x="10744200" y="3889051"/>
                  <a:ext cx="228600" cy="153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291347004"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948457791"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9343401"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660990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374241167"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18322813"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38876107"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23310183"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23625407"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90715657"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53369306"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86925817"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47207006"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87420795"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80421145"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30040078"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32544934"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94925492"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4495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5454113">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545411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545411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5838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56829437"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state space graph, each state occurs only once!</a:t>
            </a:r>
            <a:endParaRPr/>
          </a:p>
          <a:p>
            <a:pPr>
              <a:buFont typeface="Wingdings"/>
              <a:buNone/>
              <a:defRPr/>
            </a:pPr>
            <a:endParaRPr lang="en-US" sz="2400"/>
          </a:p>
        </p:txBody>
      </p:sp>
      <p:grpSp>
        <p:nvGrpSpPr>
          <p:cNvPr id="1417580879" name="Group 98" hidden="0"/>
          <p:cNvGrpSpPr/>
          <p:nvPr isPhoto="0" userDrawn="0"/>
        </p:nvGrpSpPr>
        <p:grpSpPr bwMode="auto">
          <a:xfrm>
            <a:off x="7010399" y="1219199"/>
            <a:ext cx="4876799" cy="5410199"/>
            <a:chOff x="7086600" y="1219199"/>
            <a:chExt cx="4876799" cy="5410199"/>
          </a:xfrm>
        </p:grpSpPr>
        <p:pic>
          <p:nvPicPr>
            <p:cNvPr id="603502353"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1016683550"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1176191281"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319520674"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63969853"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78734209" name="Group 49" hidden="0"/>
            <p:cNvGrpSpPr/>
            <p:nvPr isPhoto="0" userDrawn="0"/>
          </p:nvGrpSpPr>
          <p:grpSpPr bwMode="auto">
            <a:xfrm>
              <a:off x="9739121" y="2922588"/>
              <a:ext cx="566928" cy="560387"/>
              <a:chOff x="10634472" y="3581399"/>
              <a:chExt cx="566928" cy="560387"/>
            </a:xfrm>
          </p:grpSpPr>
          <p:pic>
            <p:nvPicPr>
              <p:cNvPr id="1528759390"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869832979"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73894531" name="Group 47" hidden="0"/>
            <p:cNvGrpSpPr/>
            <p:nvPr isPhoto="0" userDrawn="0"/>
          </p:nvGrpSpPr>
          <p:grpSpPr bwMode="auto">
            <a:xfrm>
              <a:off x="9772649" y="4370387"/>
              <a:ext cx="560387" cy="568324"/>
              <a:chOff x="8534399" y="4918074"/>
              <a:chExt cx="560387" cy="568324"/>
            </a:xfrm>
          </p:grpSpPr>
          <p:pic>
            <p:nvPicPr>
              <p:cNvPr id="35766681"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874275568"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148903663" name="Group 48" hidden="0"/>
            <p:cNvGrpSpPr/>
            <p:nvPr isPhoto="0" userDrawn="0"/>
          </p:nvGrpSpPr>
          <p:grpSpPr bwMode="auto">
            <a:xfrm>
              <a:off x="11048999" y="3684587"/>
              <a:ext cx="552450" cy="560386"/>
              <a:chOff x="10572748" y="4849812"/>
              <a:chExt cx="552450" cy="560386"/>
            </a:xfrm>
          </p:grpSpPr>
          <p:pic>
            <p:nvPicPr>
              <p:cNvPr id="101012819"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2037479396" name="Rectangle 46" hidden="0"/>
              <p:cNvSpPr/>
              <p:nvPr isPhoto="0" userDrawn="0"/>
            </p:nvSpPr>
            <p:spPr bwMode="auto">
              <a:xfrm>
                <a:off x="10820398"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360159541"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408270957"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342477517"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20245525"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98155160"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310017630" name="Group 69" hidden="0"/>
            <p:cNvGrpSpPr/>
            <p:nvPr isPhoto="0" userDrawn="0"/>
          </p:nvGrpSpPr>
          <p:grpSpPr bwMode="auto">
            <a:xfrm>
              <a:off x="8381999" y="1676399"/>
              <a:ext cx="3233927" cy="560387"/>
              <a:chOff x="8534399" y="1573211"/>
              <a:chExt cx="3233927" cy="560387"/>
            </a:xfrm>
          </p:grpSpPr>
          <p:grpSp>
            <p:nvGrpSpPr>
              <p:cNvPr id="922126599" name="Group 56" hidden="0"/>
              <p:cNvGrpSpPr/>
              <p:nvPr isPhoto="0" userDrawn="0"/>
            </p:nvGrpSpPr>
            <p:grpSpPr bwMode="auto">
              <a:xfrm>
                <a:off x="9829800" y="1573212"/>
                <a:ext cx="552450" cy="560386"/>
                <a:chOff x="9201148" y="1447799"/>
                <a:chExt cx="552450" cy="560386"/>
              </a:xfrm>
            </p:grpSpPr>
            <p:pic>
              <p:nvPicPr>
                <p:cNvPr id="1634944067"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228620875"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3933142" name="Group 57" hidden="0"/>
              <p:cNvGrpSpPr/>
              <p:nvPr isPhoto="0" userDrawn="0"/>
            </p:nvGrpSpPr>
            <p:grpSpPr bwMode="auto">
              <a:xfrm>
                <a:off x="11201399" y="1573211"/>
                <a:ext cx="566928" cy="560387"/>
                <a:chOff x="10634472" y="3581399"/>
                <a:chExt cx="566928" cy="560387"/>
              </a:xfrm>
            </p:grpSpPr>
            <p:pic>
              <p:nvPicPr>
                <p:cNvPr id="2083056057"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56685250"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8053252" name="Group 60" hidden="0"/>
              <p:cNvGrpSpPr/>
              <p:nvPr isPhoto="0" userDrawn="0"/>
            </p:nvGrpSpPr>
            <p:grpSpPr bwMode="auto">
              <a:xfrm flipV="1">
                <a:off x="8534399" y="1575815"/>
                <a:ext cx="566928" cy="557784"/>
                <a:chOff x="10634472" y="3581399"/>
                <a:chExt cx="566928" cy="560387"/>
              </a:xfrm>
            </p:grpSpPr>
            <p:pic>
              <p:nvPicPr>
                <p:cNvPr id="18595399"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806945477"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715698860"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10575081"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744929685"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91470590"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774053322" name="Group 70" hidden="0"/>
            <p:cNvGrpSpPr/>
            <p:nvPr isPhoto="0" userDrawn="0"/>
          </p:nvGrpSpPr>
          <p:grpSpPr bwMode="auto">
            <a:xfrm flipV="1">
              <a:off x="8430539" y="5659921"/>
              <a:ext cx="3223487" cy="568222"/>
              <a:chOff x="8540267" y="1568619"/>
              <a:chExt cx="3223487" cy="570875"/>
            </a:xfrm>
          </p:grpSpPr>
          <p:grpSp>
            <p:nvGrpSpPr>
              <p:cNvPr id="399939678" name="Group 56" hidden="0"/>
              <p:cNvGrpSpPr/>
              <p:nvPr isPhoto="0" userDrawn="0"/>
            </p:nvGrpSpPr>
            <p:grpSpPr bwMode="auto">
              <a:xfrm>
                <a:off x="9827133" y="1575889"/>
                <a:ext cx="557782" cy="555030"/>
                <a:chOff x="9198482" y="1450476"/>
                <a:chExt cx="557782" cy="555030"/>
              </a:xfrm>
            </p:grpSpPr>
            <p:pic>
              <p:nvPicPr>
                <p:cNvPr id="1980879078" name="Picture 12" hidden="0"/>
                <p:cNvPicPr>
                  <a:picLocks noChangeAspect="1" noChangeArrowheads="1"/>
                </p:cNvPicPr>
                <p:nvPr isPhoto="0" userDrawn="0"/>
              </p:nvPicPr>
              <p:blipFill>
                <a:blip r:embed="rId3"/>
                <a:stretch/>
              </p:blipFill>
              <p:spPr bwMode="auto">
                <a:xfrm rot="5399977">
                  <a:off x="9199859" y="1449099"/>
                  <a:ext cx="555030" cy="557782"/>
                </a:xfrm>
                <a:prstGeom prst="rect">
                  <a:avLst/>
                </a:prstGeom>
                <a:noFill/>
                <a:ln w="9525">
                  <a:noFill/>
                  <a:miter/>
                  <a:headEnd/>
                  <a:tailEnd/>
                </a:ln>
              </p:spPr>
            </p:pic>
            <p:sp>
              <p:nvSpPr>
                <p:cNvPr id="1274075860"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241455" name="Group 57" hidden="0"/>
              <p:cNvGrpSpPr/>
              <p:nvPr isPhoto="0" userDrawn="0"/>
            </p:nvGrpSpPr>
            <p:grpSpPr bwMode="auto">
              <a:xfrm>
                <a:off x="11205972" y="1568619"/>
                <a:ext cx="557784" cy="569574"/>
                <a:chOff x="10639044" y="3576807"/>
                <a:chExt cx="557784" cy="569574"/>
              </a:xfrm>
            </p:grpSpPr>
            <p:pic>
              <p:nvPicPr>
                <p:cNvPr id="1734866124"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283059109"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48258255" name="Group 60" hidden="0"/>
              <p:cNvGrpSpPr/>
              <p:nvPr isPhoto="0" userDrawn="0"/>
            </p:nvGrpSpPr>
            <p:grpSpPr bwMode="auto">
              <a:xfrm flipV="1">
                <a:off x="8540267" y="1569919"/>
                <a:ext cx="555192" cy="569574"/>
                <a:chOff x="10640340" y="3575476"/>
                <a:chExt cx="555192" cy="572233"/>
              </a:xfrm>
            </p:grpSpPr>
            <p:pic>
              <p:nvPicPr>
                <p:cNvPr id="526703317" name="Picture 11" hidden="0"/>
                <p:cNvPicPr>
                  <a:picLocks noChangeArrowheads="1"/>
                </p:cNvPicPr>
                <p:nvPr isPhoto="0" userDrawn="0"/>
              </p:nvPicPr>
              <p:blipFill>
                <a:blip r:embed="rId2"/>
                <a:stretch/>
              </p:blipFill>
              <p:spPr bwMode="auto">
                <a:xfrm rot="10799989" flipV="1">
                  <a:off x="10640340" y="3575476"/>
                  <a:ext cx="555192" cy="572233"/>
                </a:xfrm>
                <a:prstGeom prst="rect">
                  <a:avLst/>
                </a:prstGeom>
                <a:noFill/>
                <a:ln w="9525">
                  <a:noFill/>
                  <a:miter/>
                  <a:headEnd/>
                  <a:tailEnd/>
                </a:ln>
              </p:spPr>
            </p:pic>
            <p:sp>
              <p:nvSpPr>
                <p:cNvPr id="319907815" name="Rectangle 79" hidden="0"/>
                <p:cNvSpPr/>
                <p:nvPr isPhoto="0" userDrawn="0"/>
              </p:nvSpPr>
              <p:spPr bwMode="auto">
                <a:xfrm>
                  <a:off x="10744200" y="3889051"/>
                  <a:ext cx="228600" cy="153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991996968"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091992545"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96546632"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782909757"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13696512"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29888558"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94965912"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973841962"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06320044"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72247355"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32113155"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811593295"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04976017"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1439006"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782883627"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37194354"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65485827"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6754711"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75808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82943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82943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82943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829437">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82943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2269677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324104914" name="Rectangle 3" hidden="0"/>
          <p:cNvSpPr>
            <a:spLocks noChangeArrowheads="1" noGrp="1"/>
          </p:cNvSpPr>
          <p:nvPr isPhoto="0" userDrawn="0">
            <p:ph idx="1" hasCustomPrompt="0"/>
          </p:nvPr>
        </p:nvSpPr>
        <p:spPr bwMode="auto">
          <a:xfrm>
            <a:off x="457200" y="1657352"/>
            <a:ext cx="6324599" cy="4525962"/>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state space graph, each state occurs only once!</a:t>
            </a:r>
            <a:endParaRPr/>
          </a:p>
          <a:p>
            <a:pPr lvl="1">
              <a:defRPr/>
            </a:pPr>
            <a:endParaRPr lang="en-US" sz="2000"/>
          </a:p>
          <a:p>
            <a:pPr>
              <a:defRPr/>
            </a:pPr>
            <a:r>
              <a:rPr lang="en-US" sz="2400"/>
              <a:t>We can rarely build this full graph in memory (it’s too big), but it’s a useful idea</a:t>
            </a:r>
            <a:endParaRPr/>
          </a:p>
          <a:p>
            <a:pPr>
              <a:defRPr/>
            </a:pPr>
            <a:endParaRPr lang="en-US" sz="2400"/>
          </a:p>
          <a:p>
            <a:pPr>
              <a:buFont typeface="Wingdings"/>
              <a:buNone/>
              <a:defRPr/>
            </a:pPr>
            <a:endParaRPr lang="en-US" sz="2400"/>
          </a:p>
        </p:txBody>
      </p:sp>
      <p:grpSp>
        <p:nvGrpSpPr>
          <p:cNvPr id="1672672473" name="Group 98" hidden="0"/>
          <p:cNvGrpSpPr/>
          <p:nvPr isPhoto="0" userDrawn="0"/>
        </p:nvGrpSpPr>
        <p:grpSpPr bwMode="auto">
          <a:xfrm>
            <a:off x="7010399" y="1219199"/>
            <a:ext cx="4876799" cy="5410199"/>
            <a:chOff x="7086600" y="1219199"/>
            <a:chExt cx="4876799" cy="5410199"/>
          </a:xfrm>
        </p:grpSpPr>
        <p:pic>
          <p:nvPicPr>
            <p:cNvPr id="868509562" name="Picture 11" hidden="0"/>
            <p:cNvPicPr>
              <a:picLocks noChangeAspect="1" noChangeArrowheads="1"/>
            </p:cNvPicPr>
            <p:nvPr isPhoto="0" userDrawn="0"/>
          </p:nvPicPr>
          <p:blipFill>
            <a:blip r:embed="rId2"/>
            <a:stretch/>
          </p:blipFill>
          <p:spPr bwMode="auto">
            <a:xfrm>
              <a:off x="7086600" y="3622675"/>
              <a:ext cx="560387" cy="568324"/>
            </a:xfrm>
            <a:prstGeom prst="rect">
              <a:avLst/>
            </a:prstGeom>
            <a:noFill/>
            <a:ln w="9525">
              <a:noFill/>
              <a:miter/>
              <a:headEnd/>
              <a:tailEnd/>
            </a:ln>
          </p:spPr>
        </p:pic>
        <p:pic>
          <p:nvPicPr>
            <p:cNvPr id="2059548666" name="Picture 12" hidden="0"/>
            <p:cNvPicPr>
              <a:picLocks noChangeAspect="1" noChangeArrowheads="1"/>
            </p:cNvPicPr>
            <p:nvPr isPhoto="0" userDrawn="0"/>
          </p:nvPicPr>
          <p:blipFill>
            <a:blip r:embed="rId3"/>
            <a:stretch/>
          </p:blipFill>
          <p:spPr bwMode="auto">
            <a:xfrm>
              <a:off x="8381999" y="2922588"/>
              <a:ext cx="552450" cy="560386"/>
            </a:xfrm>
            <a:prstGeom prst="rect">
              <a:avLst/>
            </a:prstGeom>
            <a:noFill/>
            <a:ln w="9525">
              <a:noFill/>
              <a:miter/>
              <a:headEnd/>
              <a:tailEnd/>
            </a:ln>
          </p:spPr>
        </p:pic>
        <p:pic>
          <p:nvPicPr>
            <p:cNvPr id="223064823" name="Picture 13" hidden="0"/>
            <p:cNvPicPr>
              <a:picLocks noChangeAspect="1" noChangeArrowheads="1"/>
            </p:cNvPicPr>
            <p:nvPr isPhoto="0" userDrawn="0"/>
          </p:nvPicPr>
          <p:blipFill>
            <a:blip r:embed="rId4"/>
            <a:stretch/>
          </p:blipFill>
          <p:spPr bwMode="auto">
            <a:xfrm>
              <a:off x="8401047" y="4378325"/>
              <a:ext cx="552450" cy="560386"/>
            </a:xfrm>
            <a:prstGeom prst="rect">
              <a:avLst/>
            </a:prstGeom>
            <a:noFill/>
            <a:ln w="9525">
              <a:noFill/>
              <a:miter/>
              <a:headEnd/>
              <a:tailEnd/>
            </a:ln>
          </p:spPr>
        </p:pic>
        <p:sp>
          <p:nvSpPr>
            <p:cNvPr id="1908989172" name="Line 14" hidden="0"/>
            <p:cNvSpPr>
              <a:spLocks noChangeShapeType="1"/>
            </p:cNvSpPr>
            <p:nvPr isPhoto="0" userDrawn="0"/>
          </p:nvSpPr>
          <p:spPr bwMode="auto">
            <a:xfrm flipV="1">
              <a:off x="7772400" y="3227387"/>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38573833" name="Line 15" hidden="0"/>
            <p:cNvSpPr>
              <a:spLocks noChangeShapeType="1"/>
            </p:cNvSpPr>
            <p:nvPr isPhoto="0" userDrawn="0"/>
          </p:nvSpPr>
          <p:spPr bwMode="auto">
            <a:xfrm>
              <a:off x="7772400" y="4294188"/>
              <a:ext cx="45720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934925490" name="Group 49" hidden="0"/>
            <p:cNvGrpSpPr/>
            <p:nvPr isPhoto="0" userDrawn="0"/>
          </p:nvGrpSpPr>
          <p:grpSpPr bwMode="auto">
            <a:xfrm>
              <a:off x="9739121" y="2922588"/>
              <a:ext cx="566928" cy="560387"/>
              <a:chOff x="10634472" y="3581399"/>
              <a:chExt cx="566928" cy="560387"/>
            </a:xfrm>
          </p:grpSpPr>
          <p:pic>
            <p:nvPicPr>
              <p:cNvPr id="1973284521"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040885457" name="Rectangle 42" hidden="0"/>
              <p:cNvSpPr/>
              <p:nvPr isPhoto="0" userDrawn="0"/>
            </p:nvSpPr>
            <p:spPr bwMode="auto">
              <a:xfrm>
                <a:off x="10786871" y="38099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893395437" name="Group 47" hidden="0"/>
            <p:cNvGrpSpPr/>
            <p:nvPr isPhoto="0" userDrawn="0"/>
          </p:nvGrpSpPr>
          <p:grpSpPr bwMode="auto">
            <a:xfrm>
              <a:off x="9772649" y="4370387"/>
              <a:ext cx="560387" cy="568324"/>
              <a:chOff x="8534399" y="4918074"/>
              <a:chExt cx="560387" cy="568324"/>
            </a:xfrm>
          </p:grpSpPr>
          <p:pic>
            <p:nvPicPr>
              <p:cNvPr id="1037701377" name="Picture 11" hidden="0"/>
              <p:cNvPicPr>
                <a:picLocks noChangeAspect="1" noChangeArrowheads="1"/>
              </p:cNvPicPr>
              <p:nvPr isPhoto="0" userDrawn="0"/>
            </p:nvPicPr>
            <p:blipFill>
              <a:blip r:embed="rId2"/>
              <a:stretch/>
            </p:blipFill>
            <p:spPr bwMode="auto">
              <a:xfrm>
                <a:off x="8534399" y="4918074"/>
                <a:ext cx="560387" cy="568324"/>
              </a:xfrm>
              <a:prstGeom prst="rect">
                <a:avLst/>
              </a:prstGeom>
              <a:noFill/>
              <a:ln w="9525">
                <a:noFill/>
                <a:miter/>
                <a:headEnd/>
                <a:tailEnd/>
              </a:ln>
            </p:spPr>
          </p:pic>
          <p:sp>
            <p:nvSpPr>
              <p:cNvPr id="1137983861" name="Rectangle 44" hidden="0"/>
              <p:cNvSpPr/>
              <p:nvPr isPhoto="0" userDrawn="0"/>
            </p:nvSpPr>
            <p:spPr bwMode="auto">
              <a:xfrm>
                <a:off x="8762999" y="5257800"/>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695791832" name="Group 48" hidden="0"/>
            <p:cNvGrpSpPr/>
            <p:nvPr isPhoto="0" userDrawn="0"/>
          </p:nvGrpSpPr>
          <p:grpSpPr bwMode="auto">
            <a:xfrm>
              <a:off x="11048999" y="3684587"/>
              <a:ext cx="552450" cy="560386"/>
              <a:chOff x="10572748" y="4849812"/>
              <a:chExt cx="552450" cy="560386"/>
            </a:xfrm>
          </p:grpSpPr>
          <p:pic>
            <p:nvPicPr>
              <p:cNvPr id="183432828" name="Picture 12" hidden="0"/>
              <p:cNvPicPr>
                <a:picLocks noChangeAspect="1" noChangeArrowheads="1"/>
              </p:cNvPicPr>
              <p:nvPr isPhoto="0" userDrawn="0"/>
            </p:nvPicPr>
            <p:blipFill>
              <a:blip r:embed="rId3"/>
              <a:stretch/>
            </p:blipFill>
            <p:spPr bwMode="auto">
              <a:xfrm>
                <a:off x="10572748" y="4849812"/>
                <a:ext cx="552450" cy="560386"/>
              </a:xfrm>
              <a:prstGeom prst="rect">
                <a:avLst/>
              </a:prstGeom>
              <a:noFill/>
              <a:ln w="9525">
                <a:noFill/>
                <a:miter/>
                <a:headEnd/>
                <a:tailEnd/>
              </a:ln>
            </p:spPr>
          </p:pic>
          <p:sp>
            <p:nvSpPr>
              <p:cNvPr id="388560156" name="Rectangle 46" hidden="0"/>
              <p:cNvSpPr/>
              <p:nvPr isPhoto="0" userDrawn="0"/>
            </p:nvSpPr>
            <p:spPr bwMode="auto">
              <a:xfrm>
                <a:off x="10820398" y="5181599"/>
                <a:ext cx="761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0931191" name="Line 14" hidden="0"/>
            <p:cNvSpPr>
              <a:spLocks noChangeShapeType="1"/>
            </p:cNvSpPr>
            <p:nvPr isPhoto="0" userDrawn="0"/>
          </p:nvSpPr>
          <p:spPr bwMode="auto">
            <a:xfrm>
              <a:off x="9067800" y="32273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64361513" name="Line 14" hidden="0"/>
            <p:cNvSpPr>
              <a:spLocks noChangeShapeType="1"/>
            </p:cNvSpPr>
            <p:nvPr isPhoto="0" userDrawn="0"/>
          </p:nvSpPr>
          <p:spPr bwMode="auto">
            <a:xfrm>
              <a:off x="9067799" y="4675187"/>
              <a:ext cx="533398"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16658631" name="Line 14" hidden="0"/>
            <p:cNvSpPr>
              <a:spLocks noChangeShapeType="1"/>
            </p:cNvSpPr>
            <p:nvPr isPhoto="0" userDrawn="0"/>
          </p:nvSpPr>
          <p:spPr bwMode="auto">
            <a:xfrm flipV="1">
              <a:off x="10515600" y="4294188"/>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39853175" name="Line 14" hidden="0"/>
            <p:cNvSpPr>
              <a:spLocks noChangeShapeType="1"/>
            </p:cNvSpPr>
            <p:nvPr isPhoto="0" userDrawn="0"/>
          </p:nvSpPr>
          <p:spPr bwMode="auto">
            <a:xfrm>
              <a:off x="10439399" y="3303587"/>
              <a:ext cx="4572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874099314" name="Line 14" hidden="0"/>
            <p:cNvSpPr>
              <a:spLocks noChangeShapeType="1"/>
            </p:cNvSpPr>
            <p:nvPr isPhoto="0" userDrawn="0"/>
          </p:nvSpPr>
          <p:spPr bwMode="auto">
            <a:xfrm flipV="1">
              <a:off x="8686800" y="23129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nvGrpSpPr>
            <p:cNvPr id="1906536073" name="Group 69" hidden="0"/>
            <p:cNvGrpSpPr/>
            <p:nvPr isPhoto="0" userDrawn="0"/>
          </p:nvGrpSpPr>
          <p:grpSpPr bwMode="auto">
            <a:xfrm>
              <a:off x="8381999" y="1676399"/>
              <a:ext cx="3233927" cy="560387"/>
              <a:chOff x="8534399" y="1573211"/>
              <a:chExt cx="3233927" cy="560387"/>
            </a:xfrm>
          </p:grpSpPr>
          <p:grpSp>
            <p:nvGrpSpPr>
              <p:cNvPr id="752704848" name="Group 56" hidden="0"/>
              <p:cNvGrpSpPr/>
              <p:nvPr isPhoto="0" userDrawn="0"/>
            </p:nvGrpSpPr>
            <p:grpSpPr bwMode="auto">
              <a:xfrm>
                <a:off x="9829800" y="1573212"/>
                <a:ext cx="552450" cy="560386"/>
                <a:chOff x="9201148" y="1447799"/>
                <a:chExt cx="552450" cy="560386"/>
              </a:xfrm>
            </p:grpSpPr>
            <p:pic>
              <p:nvPicPr>
                <p:cNvPr id="892225407" name="Picture 12" hidden="0"/>
                <p:cNvPicPr>
                  <a:picLocks noChangeAspect="1" noChangeArrowheads="1"/>
                </p:cNvPicPr>
                <p:nvPr isPhoto="0" userDrawn="0"/>
              </p:nvPicPr>
              <p:blipFill>
                <a:blip r:embed="rId3"/>
                <a:stretch/>
              </p:blipFill>
              <p:spPr bwMode="auto">
                <a:xfrm>
                  <a:off x="9201148" y="1447799"/>
                  <a:ext cx="552450" cy="560386"/>
                </a:xfrm>
                <a:prstGeom prst="rect">
                  <a:avLst/>
                </a:prstGeom>
                <a:noFill/>
                <a:ln w="9525">
                  <a:noFill/>
                  <a:miter/>
                  <a:headEnd/>
                  <a:tailEnd/>
                </a:ln>
              </p:spPr>
            </p:pic>
            <p:sp>
              <p:nvSpPr>
                <p:cNvPr id="1845269293" name="Rectangle 55" hidden="0"/>
                <p:cNvSpPr/>
                <p:nvPr isPhoto="0" userDrawn="0"/>
              </p:nvSpPr>
              <p:spPr bwMode="auto">
                <a:xfrm>
                  <a:off x="9296399" y="1600200"/>
                  <a:ext cx="152399"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15158260" name="Group 57" hidden="0"/>
              <p:cNvGrpSpPr/>
              <p:nvPr isPhoto="0" userDrawn="0"/>
            </p:nvGrpSpPr>
            <p:grpSpPr bwMode="auto">
              <a:xfrm>
                <a:off x="11201399" y="1573211"/>
                <a:ext cx="566928" cy="560387"/>
                <a:chOff x="10634472" y="3581399"/>
                <a:chExt cx="566928" cy="560387"/>
              </a:xfrm>
            </p:grpSpPr>
            <p:pic>
              <p:nvPicPr>
                <p:cNvPr id="1305487434"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1886236707" name="Rectangle 59"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037723235" name="Group 60" hidden="0"/>
              <p:cNvGrpSpPr/>
              <p:nvPr isPhoto="0" userDrawn="0"/>
            </p:nvGrpSpPr>
            <p:grpSpPr bwMode="auto">
              <a:xfrm flipV="1">
                <a:off x="8534399" y="1575815"/>
                <a:ext cx="566928" cy="557784"/>
                <a:chOff x="10634472" y="3581399"/>
                <a:chExt cx="566928" cy="560387"/>
              </a:xfrm>
            </p:grpSpPr>
            <p:pic>
              <p:nvPicPr>
                <p:cNvPr id="1312513461" name="Picture 11" hidden="0"/>
                <p:cNvPicPr>
                  <a:picLocks noChangeArrowheads="1"/>
                </p:cNvPicPr>
                <p:nvPr isPhoto="0" userDrawn="0"/>
              </p:nvPicPr>
              <p:blipFill>
                <a:blip r:embed="rId2"/>
                <a:stretch/>
              </p:blipFill>
              <p:spPr bwMode="auto">
                <a:xfrm rot="16199969" flipV="1">
                  <a:off x="10637741" y="3578130"/>
                  <a:ext cx="560387" cy="566928"/>
                </a:xfrm>
                <a:prstGeom prst="rect">
                  <a:avLst/>
                </a:prstGeom>
                <a:noFill/>
                <a:ln w="9525">
                  <a:noFill/>
                  <a:miter/>
                  <a:headEnd/>
                  <a:tailEnd/>
                </a:ln>
              </p:spPr>
            </p:pic>
            <p:sp>
              <p:nvSpPr>
                <p:cNvPr id="64958471" name="Rectangle 62" hidden="0"/>
                <p:cNvSpPr/>
                <p:nvPr isPhoto="0" userDrawn="0"/>
              </p:nvSpPr>
              <p:spPr bwMode="auto">
                <a:xfrm>
                  <a:off x="10744200" y="3684587"/>
                  <a:ext cx="76199" cy="2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557722920"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01427415"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96271938"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95299336"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grpSp>
          <p:nvGrpSpPr>
            <p:cNvPr id="1312021142" name="Group 70" hidden="0"/>
            <p:cNvGrpSpPr/>
            <p:nvPr isPhoto="0" userDrawn="0"/>
          </p:nvGrpSpPr>
          <p:grpSpPr bwMode="auto">
            <a:xfrm flipV="1">
              <a:off x="8430539" y="5659921"/>
              <a:ext cx="3223487" cy="568222"/>
              <a:chOff x="8540267" y="1568619"/>
              <a:chExt cx="3223487" cy="570875"/>
            </a:xfrm>
          </p:grpSpPr>
          <p:grpSp>
            <p:nvGrpSpPr>
              <p:cNvPr id="209666141" name="Group 56" hidden="0"/>
              <p:cNvGrpSpPr/>
              <p:nvPr isPhoto="0" userDrawn="0"/>
            </p:nvGrpSpPr>
            <p:grpSpPr bwMode="auto">
              <a:xfrm>
                <a:off x="9827133" y="1575889"/>
                <a:ext cx="557782" cy="555030"/>
                <a:chOff x="9198482" y="1450476"/>
                <a:chExt cx="557782" cy="555030"/>
              </a:xfrm>
            </p:grpSpPr>
            <p:pic>
              <p:nvPicPr>
                <p:cNvPr id="1267430325" name="Picture 12" hidden="0"/>
                <p:cNvPicPr>
                  <a:picLocks noChangeAspect="1" noChangeArrowheads="1"/>
                </p:cNvPicPr>
                <p:nvPr isPhoto="0" userDrawn="0"/>
              </p:nvPicPr>
              <p:blipFill>
                <a:blip r:embed="rId3"/>
                <a:stretch/>
              </p:blipFill>
              <p:spPr bwMode="auto">
                <a:xfrm rot="5399977">
                  <a:off x="9199859" y="1449099"/>
                  <a:ext cx="555030" cy="557782"/>
                </a:xfrm>
                <a:prstGeom prst="rect">
                  <a:avLst/>
                </a:prstGeom>
                <a:noFill/>
                <a:ln w="9525">
                  <a:noFill/>
                  <a:miter/>
                  <a:headEnd/>
                  <a:tailEnd/>
                </a:ln>
              </p:spPr>
            </p:pic>
            <p:sp>
              <p:nvSpPr>
                <p:cNvPr id="1316691675" name="Rectangle 83" hidden="0"/>
                <p:cNvSpPr/>
                <p:nvPr isPhoto="0" userDrawn="0"/>
              </p:nvSpPr>
              <p:spPr bwMode="auto">
                <a:xfrm>
                  <a:off x="9539476" y="1549209"/>
                  <a:ext cx="152399" cy="152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11079226" name="Group 57" hidden="0"/>
              <p:cNvGrpSpPr/>
              <p:nvPr isPhoto="0" userDrawn="0"/>
            </p:nvGrpSpPr>
            <p:grpSpPr bwMode="auto">
              <a:xfrm>
                <a:off x="11205972" y="1568619"/>
                <a:ext cx="557784" cy="569574"/>
                <a:chOff x="10639044" y="3576807"/>
                <a:chExt cx="557784" cy="569574"/>
              </a:xfrm>
            </p:grpSpPr>
            <p:pic>
              <p:nvPicPr>
                <p:cNvPr id="616503137" name="Picture 11" hidden="0"/>
                <p:cNvPicPr>
                  <a:picLocks noChangeArrowheads="1"/>
                </p:cNvPicPr>
                <p:nvPr isPhoto="0" userDrawn="0"/>
              </p:nvPicPr>
              <p:blipFill>
                <a:blip r:embed="rId2"/>
                <a:stretch/>
              </p:blipFill>
              <p:spPr bwMode="auto">
                <a:xfrm flipV="1">
                  <a:off x="10639044" y="3576807"/>
                  <a:ext cx="557784" cy="569574"/>
                </a:xfrm>
                <a:prstGeom prst="rect">
                  <a:avLst/>
                </a:prstGeom>
                <a:noFill/>
                <a:ln w="9525">
                  <a:noFill/>
                  <a:miter/>
                  <a:headEnd/>
                  <a:tailEnd/>
                </a:ln>
              </p:spPr>
            </p:pic>
            <p:sp>
              <p:nvSpPr>
                <p:cNvPr id="2038429495" name="Rectangle 81" hidden="0"/>
                <p:cNvSpPr/>
                <p:nvPr isPhoto="0" userDrawn="0"/>
              </p:nvSpPr>
              <p:spPr bwMode="auto">
                <a:xfrm>
                  <a:off x="10896599" y="3684589"/>
                  <a:ext cx="152398" cy="150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360553999" name="Group 60" hidden="0"/>
              <p:cNvGrpSpPr/>
              <p:nvPr isPhoto="0" userDrawn="0"/>
            </p:nvGrpSpPr>
            <p:grpSpPr bwMode="auto">
              <a:xfrm flipV="1">
                <a:off x="8540267" y="1569919"/>
                <a:ext cx="555192" cy="569574"/>
                <a:chOff x="10640340" y="3575476"/>
                <a:chExt cx="555192" cy="572233"/>
              </a:xfrm>
            </p:grpSpPr>
            <p:pic>
              <p:nvPicPr>
                <p:cNvPr id="1798935671" name="Picture 11" hidden="0"/>
                <p:cNvPicPr>
                  <a:picLocks noChangeArrowheads="1"/>
                </p:cNvPicPr>
                <p:nvPr isPhoto="0" userDrawn="0"/>
              </p:nvPicPr>
              <p:blipFill>
                <a:blip r:embed="rId2"/>
                <a:stretch/>
              </p:blipFill>
              <p:spPr bwMode="auto">
                <a:xfrm rot="10799989" flipV="1">
                  <a:off x="10640340" y="3575476"/>
                  <a:ext cx="555192" cy="572233"/>
                </a:xfrm>
                <a:prstGeom prst="rect">
                  <a:avLst/>
                </a:prstGeom>
                <a:noFill/>
                <a:ln w="9525">
                  <a:noFill/>
                  <a:miter/>
                  <a:headEnd/>
                  <a:tailEnd/>
                </a:ln>
              </p:spPr>
            </p:pic>
            <p:sp>
              <p:nvSpPr>
                <p:cNvPr id="1354316200" name="Rectangle 79" hidden="0"/>
                <p:cNvSpPr/>
                <p:nvPr isPhoto="0" userDrawn="0"/>
              </p:nvSpPr>
              <p:spPr bwMode="auto">
                <a:xfrm>
                  <a:off x="10744200" y="3889051"/>
                  <a:ext cx="228600" cy="153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603705708" name="Line 14" hidden="0"/>
              <p:cNvSpPr>
                <a:spLocks noChangeShapeType="1"/>
              </p:cNvSpPr>
              <p:nvPr isPhoto="0" userDrawn="0"/>
            </p:nvSpPr>
            <p:spPr bwMode="auto">
              <a:xfrm flipV="1">
                <a:off x="92963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70604626" name="Line 14" hidden="0"/>
              <p:cNvSpPr>
                <a:spLocks noChangeShapeType="1"/>
              </p:cNvSpPr>
              <p:nvPr isPhoto="0" userDrawn="0"/>
            </p:nvSpPr>
            <p:spPr bwMode="auto">
              <a:xfrm flipH="1" flipV="1">
                <a:off x="92963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27091058" name="Line 14" hidden="0"/>
              <p:cNvSpPr>
                <a:spLocks noChangeShapeType="1"/>
              </p:cNvSpPr>
              <p:nvPr isPhoto="0" userDrawn="0"/>
            </p:nvSpPr>
            <p:spPr bwMode="auto">
              <a:xfrm flipV="1">
                <a:off x="10591799" y="17525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49153688" name="Line 14" hidden="0"/>
              <p:cNvSpPr>
                <a:spLocks noChangeShapeType="1"/>
              </p:cNvSpPr>
              <p:nvPr isPhoto="0" userDrawn="0"/>
            </p:nvSpPr>
            <p:spPr bwMode="auto">
              <a:xfrm flipH="1" flipV="1">
                <a:off x="10591799" y="1981199"/>
                <a:ext cx="380999" cy="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
          <p:nvSpPr>
            <p:cNvPr id="1929493448" name="Line 14" hidden="0"/>
            <p:cNvSpPr>
              <a:spLocks noChangeShapeType="1"/>
            </p:cNvSpPr>
            <p:nvPr isPhoto="0" userDrawn="0"/>
          </p:nvSpPr>
          <p:spPr bwMode="auto">
            <a:xfrm>
              <a:off x="8686800" y="5056187"/>
              <a:ext cx="0" cy="457200"/>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155738190" name="Line 14" hidden="0"/>
            <p:cNvSpPr>
              <a:spLocks noChangeShapeType="1"/>
            </p:cNvSpPr>
            <p:nvPr isPhoto="0" userDrawn="0"/>
          </p:nvSpPr>
          <p:spPr bwMode="auto">
            <a:xfrm flipV="1">
              <a:off x="11353799" y="5132387"/>
              <a:ext cx="304799"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018884667" name="Line 14" hidden="0"/>
            <p:cNvSpPr>
              <a:spLocks noChangeShapeType="1"/>
            </p:cNvSpPr>
            <p:nvPr isPhoto="0" userDrawn="0"/>
          </p:nvSpPr>
          <p:spPr bwMode="auto">
            <a:xfrm>
              <a:off x="99821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891865333" name="Line 14" hidden="0"/>
            <p:cNvSpPr>
              <a:spLocks noChangeShapeType="1"/>
            </p:cNvSpPr>
            <p:nvPr isPhoto="0" userDrawn="0"/>
          </p:nvSpPr>
          <p:spPr bwMode="auto">
            <a:xfrm flipV="1">
              <a:off x="99821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385651871" name="Line 14" hidden="0"/>
            <p:cNvSpPr>
              <a:spLocks noChangeShapeType="1"/>
            </p:cNvSpPr>
            <p:nvPr isPhoto="0" userDrawn="0"/>
          </p:nvSpPr>
          <p:spPr bwMode="auto">
            <a:xfrm flipV="1">
              <a:off x="8686800"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662202977" name="Line 14" hidden="0"/>
            <p:cNvSpPr>
              <a:spLocks noChangeShapeType="1"/>
            </p:cNvSpPr>
            <p:nvPr isPhoto="0" userDrawn="0"/>
          </p:nvSpPr>
          <p:spPr bwMode="auto">
            <a:xfrm flipV="1">
              <a:off x="11353799" y="12191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4121431" name="Line 14" hidden="0"/>
            <p:cNvSpPr>
              <a:spLocks noChangeShapeType="1"/>
            </p:cNvSpPr>
            <p:nvPr isPhoto="0" userDrawn="0"/>
          </p:nvSpPr>
          <p:spPr bwMode="auto">
            <a:xfrm>
              <a:off x="8686800"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338531256" name="Line 14" hidden="0"/>
            <p:cNvSpPr>
              <a:spLocks noChangeShapeType="1"/>
            </p:cNvSpPr>
            <p:nvPr isPhoto="0" userDrawn="0"/>
          </p:nvSpPr>
          <p:spPr bwMode="auto">
            <a:xfrm>
              <a:off x="11353799" y="6324599"/>
              <a:ext cx="0"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144650103" name="Line 14" hidden="0"/>
            <p:cNvSpPr>
              <a:spLocks noChangeShapeType="1"/>
            </p:cNvSpPr>
            <p:nvPr isPhoto="0" userDrawn="0"/>
          </p:nvSpPr>
          <p:spPr bwMode="auto">
            <a:xfrm flipV="1">
              <a:off x="11734799" y="32765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64924319" name="Line 14" hidden="0"/>
            <p:cNvSpPr>
              <a:spLocks noChangeShapeType="1"/>
            </p:cNvSpPr>
            <p:nvPr isPhoto="0" userDrawn="0"/>
          </p:nvSpPr>
          <p:spPr bwMode="auto">
            <a:xfrm>
              <a:off x="11734799" y="42671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555634583" name="Line 14" hidden="0"/>
            <p:cNvSpPr>
              <a:spLocks noChangeShapeType="1"/>
            </p:cNvSpPr>
            <p:nvPr isPhoto="0" userDrawn="0"/>
          </p:nvSpPr>
          <p:spPr bwMode="auto">
            <a:xfrm flipV="1">
              <a:off x="10439399" y="2743200"/>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26391357" name="Line 14" hidden="0"/>
            <p:cNvSpPr>
              <a:spLocks noChangeShapeType="1"/>
            </p:cNvSpPr>
            <p:nvPr isPhoto="0" userDrawn="0"/>
          </p:nvSpPr>
          <p:spPr bwMode="auto">
            <a:xfrm>
              <a:off x="10515600" y="4876799"/>
              <a:ext cx="228600" cy="3809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284181612" name="Line 14" hidden="0"/>
            <p:cNvSpPr>
              <a:spLocks noChangeShapeType="1"/>
            </p:cNvSpPr>
            <p:nvPr isPhoto="0" userDrawn="0"/>
          </p:nvSpPr>
          <p:spPr bwMode="auto">
            <a:xfrm flipH="1">
              <a:off x="7924799" y="5029199"/>
              <a:ext cx="3809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sp>
          <p:nvSpPr>
            <p:cNvPr id="1564854456" name="Line 14" hidden="0"/>
            <p:cNvSpPr>
              <a:spLocks noChangeShapeType="1"/>
            </p:cNvSpPr>
            <p:nvPr isPhoto="0" userDrawn="0"/>
          </p:nvSpPr>
          <p:spPr bwMode="auto">
            <a:xfrm flipH="1" flipV="1">
              <a:off x="7696199" y="2666999"/>
              <a:ext cx="533399" cy="304799"/>
            </a:xfrm>
            <a:prstGeom prst="line">
              <a:avLst/>
            </a:prstGeom>
            <a:noFill/>
            <a:ln w="9525">
              <a:solidFill>
                <a:schemeClr val="tx1"/>
              </a:solidFill>
              <a:round/>
              <a:headEnd/>
              <a:tailEnd type="triangle" w="med" len="med"/>
            </a:ln>
          </p:spPr>
          <p:txBody>
            <a:bodyPr lIns="91435" tIns="45717" rIns="91435" bIns="45717"/>
            <a:lstStyle/>
            <a:p>
              <a:pPr>
                <a:defRPr/>
              </a:pPr>
              <a:endParaRPr lang="en-US"/>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672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10491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10491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410491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410491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41049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290" name="Rectangle 2" hidden="0"/>
          <p:cNvSpPr>
            <a:spLocks noChangeArrowheads="1" noGrp="1"/>
          </p:cNvSpPr>
          <p:nvPr isPhoto="0" userDrawn="0">
            <p:ph type="title" hasCustomPrompt="0"/>
          </p:nvPr>
        </p:nvSpPr>
        <p:spPr bwMode="auto"/>
        <p:txBody>
          <a:bodyPr/>
          <a:lstStyle/>
          <a:p>
            <a:pPr>
              <a:defRPr/>
            </a:pPr>
            <a:r>
              <a:rPr lang="en-US"/>
              <a:t>State Space Graphs</a:t>
            </a:r>
            <a:endParaRPr/>
          </a:p>
        </p:txBody>
      </p:sp>
      <p:sp>
        <p:nvSpPr>
          <p:cNvPr id="12291" name="Rectangle 3" hidden="0"/>
          <p:cNvSpPr>
            <a:spLocks noChangeArrowheads="1" noGrp="1"/>
          </p:cNvSpPr>
          <p:nvPr isPhoto="0" userDrawn="0">
            <p:ph idx="1" hasCustomPrompt="0"/>
          </p:nvPr>
        </p:nvSpPr>
        <p:spPr bwMode="auto">
          <a:xfrm>
            <a:off x="457200" y="1657353"/>
            <a:ext cx="6324600" cy="4525963"/>
          </a:xfrm>
        </p:spPr>
        <p:txBody>
          <a:bodyPr/>
          <a:lstStyle/>
          <a:p>
            <a:pPr>
              <a:defRPr/>
            </a:pPr>
            <a:r>
              <a:rPr lang="en-US" sz="2400"/>
              <a:t>State space graph: A mathematical representation of a search problem</a:t>
            </a:r>
            <a:endParaRPr/>
          </a:p>
          <a:p>
            <a:pPr lvl="1">
              <a:defRPr/>
            </a:pPr>
            <a:r>
              <a:rPr lang="en-US" sz="1900"/>
              <a:t>Nodes are (abstracted) world configurations</a:t>
            </a:r>
            <a:endParaRPr/>
          </a:p>
          <a:p>
            <a:pPr lvl="1">
              <a:defRPr/>
            </a:pPr>
            <a:r>
              <a:rPr lang="en-US" sz="1900"/>
              <a:t>Arcs represent successors (action results)</a:t>
            </a:r>
            <a:endParaRPr/>
          </a:p>
          <a:p>
            <a:pPr lvl="1">
              <a:defRPr/>
            </a:pPr>
            <a:r>
              <a:rPr lang="en-US" sz="1900"/>
              <a:t>The goal test is a set of goal nodes (maybe only one)</a:t>
            </a:r>
            <a:endParaRPr/>
          </a:p>
          <a:p>
            <a:pPr lvl="1">
              <a:defRPr/>
            </a:pPr>
            <a:endParaRPr lang="en-US" sz="2000"/>
          </a:p>
          <a:p>
            <a:pPr>
              <a:defRPr/>
            </a:pPr>
            <a:r>
              <a:rPr lang="en-US" sz="2400"/>
              <a:t>In a search graph, each state occurs only once!</a:t>
            </a:r>
            <a:endParaRPr/>
          </a:p>
          <a:p>
            <a:pPr lvl="1">
              <a:defRPr/>
            </a:pPr>
            <a:endParaRPr lang="en-US" sz="2000"/>
          </a:p>
          <a:p>
            <a:pPr>
              <a:defRPr/>
            </a:pPr>
            <a:r>
              <a:rPr lang="en-US" sz="2400"/>
              <a:t>We can rarely build this full graph in memory (it’s too big), but it’s a useful idea</a:t>
            </a:r>
            <a:endParaRPr/>
          </a:p>
          <a:p>
            <a:pPr>
              <a:defRPr/>
            </a:pPr>
            <a:endParaRPr lang="en-US" sz="2400"/>
          </a:p>
          <a:p>
            <a:pPr>
              <a:buFont typeface="Wingdings"/>
              <a:buNone/>
              <a:defRPr/>
            </a:pPr>
            <a:endParaRPr lang="en-US" sz="2400"/>
          </a:p>
        </p:txBody>
      </p:sp>
      <p:grpSp>
        <p:nvGrpSpPr>
          <p:cNvPr id="12292" name="Group 4" hidden="0"/>
          <p:cNvGrpSpPr/>
          <p:nvPr isPhoto="0" userDrawn="0"/>
        </p:nvGrpSpPr>
        <p:grpSpPr bwMode="auto">
          <a:xfrm>
            <a:off x="7010399" y="1905001"/>
            <a:ext cx="4419600" cy="2573339"/>
            <a:chOff x="336" y="576"/>
            <a:chExt cx="4848" cy="2784"/>
          </a:xfrm>
        </p:grpSpPr>
        <p:sp>
          <p:nvSpPr>
            <p:cNvPr id="12294" name="AutoShape 5"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sz="1600" b="1"/>
                <a:t>S</a:t>
              </a:r>
              <a:endParaRPr/>
            </a:p>
          </p:txBody>
        </p:sp>
        <p:sp>
          <p:nvSpPr>
            <p:cNvPr id="12295" name="AutoShape 6"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b="1"/>
                <a:t>G</a:t>
              </a:r>
              <a:endParaRPr/>
            </a:p>
          </p:txBody>
        </p:sp>
        <p:sp>
          <p:nvSpPr>
            <p:cNvPr id="12296" name="AutoShape 7"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12297" name="AutoShape 8"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12298" name="AutoShape 9"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12299" name="AutoShape 10"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12300" name="AutoShape 11"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12301" name="AutoShape 12"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12302" name="AutoShape 13"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12303" name="AutoShape 14"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12304" name="AutoShape 15"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12305" name="AutoShape 16"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12306" name="AutoShape 17" hidden="0"/>
            <p:cNvCxnSpPr>
              <a:cxnSpLocks noChangeShapeType="1"/>
              <a:stCxn id="12294" idx="5"/>
              <a:endCxn id="12298" idx="2"/>
            </p:cNvCxnSpPr>
            <p:nvPr isPhoto="0" userDrawn="0"/>
          </p:nvCxnSpPr>
          <p:spPr bwMode="auto">
            <a:xfrm>
              <a:off x="746" y="2617"/>
              <a:ext cx="454" cy="358"/>
            </a:xfrm>
            <a:prstGeom prst="straightConnector1">
              <a:avLst/>
            </a:prstGeom>
            <a:noFill/>
            <a:ln w="9525">
              <a:solidFill>
                <a:schemeClr val="tx1"/>
              </a:solidFill>
              <a:round/>
              <a:headEnd/>
              <a:tailEnd type="triangle" w="lg" len="lg"/>
            </a:ln>
          </p:spPr>
        </p:cxnSp>
        <p:cxnSp>
          <p:nvCxnSpPr>
            <p:cNvPr id="12307" name="AutoShape 18" hidden="0"/>
            <p:cNvCxnSpPr>
              <a:cxnSpLocks noChangeShapeType="1"/>
              <a:stCxn id="12298" idx="5"/>
              <a:endCxn id="12299" idx="2"/>
            </p:cNvCxnSpPr>
            <p:nvPr isPhoto="0" userDrawn="0"/>
          </p:nvCxnSpPr>
          <p:spPr bwMode="auto">
            <a:xfrm flipV="1">
              <a:off x="1609" y="3120"/>
              <a:ext cx="742" cy="26"/>
            </a:xfrm>
            <a:prstGeom prst="straightConnector1">
              <a:avLst/>
            </a:prstGeom>
            <a:noFill/>
            <a:ln w="9525">
              <a:solidFill>
                <a:schemeClr val="tx1"/>
              </a:solidFill>
              <a:round/>
              <a:headEnd/>
              <a:tailEnd type="triangle" w="lg" len="lg"/>
            </a:ln>
          </p:spPr>
        </p:cxnSp>
        <p:cxnSp>
          <p:nvCxnSpPr>
            <p:cNvPr id="12308" name="AutoShape 19" hidden="0"/>
            <p:cNvCxnSpPr>
              <a:cxnSpLocks noChangeShapeType="1"/>
              <a:stCxn id="12302" idx="3"/>
              <a:endCxn id="12299" idx="7"/>
            </p:cNvCxnSpPr>
            <p:nvPr isPhoto="0" userDrawn="0"/>
          </p:nvCxnSpPr>
          <p:spPr bwMode="auto">
            <a:xfrm flipH="1">
              <a:off x="2762" y="2666"/>
              <a:ext cx="476" cy="284"/>
            </a:xfrm>
            <a:prstGeom prst="straightConnector1">
              <a:avLst/>
            </a:prstGeom>
            <a:noFill/>
            <a:ln w="9525">
              <a:solidFill>
                <a:schemeClr val="tx1"/>
              </a:solidFill>
              <a:round/>
              <a:headEnd/>
              <a:tailEnd type="triangle" w="lg" len="lg"/>
            </a:ln>
          </p:spPr>
        </p:cxnSp>
        <p:cxnSp>
          <p:nvCxnSpPr>
            <p:cNvPr id="12309" name="AutoShape 20" hidden="0"/>
            <p:cNvCxnSpPr>
              <a:cxnSpLocks noChangeShapeType="1"/>
              <a:stCxn id="12302" idx="2"/>
              <a:endCxn id="12298" idx="6"/>
            </p:cNvCxnSpPr>
            <p:nvPr isPhoto="0" userDrawn="0"/>
          </p:nvCxnSpPr>
          <p:spPr bwMode="auto">
            <a:xfrm flipH="1">
              <a:off x="1680" y="2496"/>
              <a:ext cx="1488" cy="480"/>
            </a:xfrm>
            <a:prstGeom prst="straightConnector1">
              <a:avLst/>
            </a:prstGeom>
            <a:noFill/>
            <a:ln w="9525">
              <a:solidFill>
                <a:schemeClr val="tx1"/>
              </a:solidFill>
              <a:round/>
              <a:headEnd/>
              <a:tailEnd type="triangle" w="lg" len="lg"/>
            </a:ln>
          </p:spPr>
        </p:cxnSp>
        <p:cxnSp>
          <p:nvCxnSpPr>
            <p:cNvPr id="12310" name="AutoShape 21" hidden="0"/>
            <p:cNvCxnSpPr>
              <a:cxnSpLocks noChangeShapeType="1"/>
              <a:stCxn id="12301" idx="4"/>
              <a:endCxn id="12302" idx="7"/>
            </p:cNvCxnSpPr>
            <p:nvPr isPhoto="0" userDrawn="0"/>
          </p:nvCxnSpPr>
          <p:spPr bwMode="auto">
            <a:xfrm flipH="1">
              <a:off x="3578" y="2064"/>
              <a:ext cx="213" cy="262"/>
            </a:xfrm>
            <a:prstGeom prst="straightConnector1">
              <a:avLst/>
            </a:prstGeom>
            <a:noFill/>
            <a:ln w="9525">
              <a:solidFill>
                <a:schemeClr val="tx1"/>
              </a:solidFill>
              <a:round/>
              <a:headEnd/>
              <a:tailEnd type="triangle" w="lg" len="lg"/>
            </a:ln>
          </p:spPr>
        </p:cxnSp>
        <p:cxnSp>
          <p:nvCxnSpPr>
            <p:cNvPr id="12311" name="AutoShape 22" hidden="0"/>
            <p:cNvCxnSpPr>
              <a:cxnSpLocks noChangeShapeType="1"/>
              <a:stCxn id="12301" idx="5"/>
              <a:endCxn id="12305" idx="1"/>
            </p:cNvCxnSpPr>
            <p:nvPr isPhoto="0" userDrawn="0"/>
          </p:nvCxnSpPr>
          <p:spPr bwMode="auto">
            <a:xfrm>
              <a:off x="3962" y="1994"/>
              <a:ext cx="476" cy="812"/>
            </a:xfrm>
            <a:prstGeom prst="straightConnector1">
              <a:avLst/>
            </a:prstGeom>
            <a:noFill/>
            <a:ln w="9525">
              <a:solidFill>
                <a:schemeClr val="tx1"/>
              </a:solidFill>
              <a:round/>
              <a:headEnd/>
              <a:tailEnd type="triangle" w="lg" len="lg"/>
            </a:ln>
          </p:spPr>
        </p:cxnSp>
        <p:cxnSp>
          <p:nvCxnSpPr>
            <p:cNvPr id="12312" name="AutoShape 23" hidden="0"/>
            <p:cNvCxnSpPr>
              <a:cxnSpLocks noChangeShapeType="1"/>
              <a:stCxn id="12305" idx="0"/>
              <a:endCxn id="12304" idx="4"/>
            </p:cNvCxnSpPr>
            <p:nvPr isPhoto="0" userDrawn="0"/>
          </p:nvCxnSpPr>
          <p:spPr bwMode="auto">
            <a:xfrm flipV="1">
              <a:off x="4608" y="2351"/>
              <a:ext cx="192" cy="384"/>
            </a:xfrm>
            <a:prstGeom prst="straightConnector1">
              <a:avLst/>
            </a:prstGeom>
            <a:noFill/>
            <a:ln w="9525">
              <a:solidFill>
                <a:schemeClr val="tx1"/>
              </a:solidFill>
              <a:round/>
              <a:headEnd/>
              <a:tailEnd type="triangle" w="lg" len="lg"/>
            </a:ln>
          </p:spPr>
        </p:cxnSp>
        <p:cxnSp>
          <p:nvCxnSpPr>
            <p:cNvPr id="12313" name="AutoShape 24" hidden="0"/>
            <p:cNvCxnSpPr>
              <a:cxnSpLocks noChangeShapeType="1"/>
              <a:stCxn id="12304" idx="0"/>
              <a:endCxn id="12295" idx="4"/>
            </p:cNvCxnSpPr>
            <p:nvPr isPhoto="0" userDrawn="0"/>
          </p:nvCxnSpPr>
          <p:spPr bwMode="auto">
            <a:xfrm flipV="1">
              <a:off x="4800" y="1056"/>
              <a:ext cx="144" cy="816"/>
            </a:xfrm>
            <a:prstGeom prst="straightConnector1">
              <a:avLst/>
            </a:prstGeom>
            <a:noFill/>
            <a:ln w="9525">
              <a:solidFill>
                <a:schemeClr val="tx1"/>
              </a:solidFill>
              <a:round/>
              <a:headEnd/>
              <a:tailEnd type="triangle" w="lg" len="lg"/>
            </a:ln>
          </p:spPr>
        </p:cxnSp>
        <p:cxnSp>
          <p:nvCxnSpPr>
            <p:cNvPr id="12314" name="AutoShape 25" hidden="0"/>
            <p:cNvCxnSpPr>
              <a:cxnSpLocks noChangeShapeType="1"/>
              <a:stCxn id="12294" idx="7"/>
            </p:cNvCxnSpPr>
            <p:nvPr isPhoto="0" userDrawn="0"/>
          </p:nvCxnSpPr>
          <p:spPr bwMode="auto">
            <a:xfrm flipV="1">
              <a:off x="746" y="2016"/>
              <a:ext cx="982" cy="262"/>
            </a:xfrm>
            <a:prstGeom prst="straightConnector1">
              <a:avLst/>
            </a:prstGeom>
            <a:noFill/>
            <a:ln w="9525">
              <a:solidFill>
                <a:schemeClr val="tx1"/>
              </a:solidFill>
              <a:round/>
              <a:headEnd/>
              <a:tailEnd type="triangle" w="lg" len="lg"/>
            </a:ln>
          </p:spPr>
        </p:cxnSp>
        <p:cxnSp>
          <p:nvCxnSpPr>
            <p:cNvPr id="12315" name="AutoShape 26" hidden="0"/>
            <p:cNvCxnSpPr>
              <a:cxnSpLocks noChangeShapeType="1"/>
              <a:stCxn id="12296" idx="1"/>
              <a:endCxn id="12297" idx="5"/>
            </p:cNvCxnSpPr>
            <p:nvPr isPhoto="0" userDrawn="0"/>
          </p:nvCxnSpPr>
          <p:spPr bwMode="auto">
            <a:xfrm flipH="1" flipV="1">
              <a:off x="1130" y="1466"/>
              <a:ext cx="668" cy="380"/>
            </a:xfrm>
            <a:prstGeom prst="straightConnector1">
              <a:avLst/>
            </a:prstGeom>
            <a:noFill/>
            <a:ln w="9525">
              <a:solidFill>
                <a:schemeClr val="tx1"/>
              </a:solidFill>
              <a:round/>
              <a:headEnd/>
              <a:tailEnd type="triangle" w="lg" len="lg"/>
            </a:ln>
          </p:spPr>
        </p:cxnSp>
        <p:cxnSp>
          <p:nvCxnSpPr>
            <p:cNvPr id="12316" name="AutoShape 27" hidden="0"/>
            <p:cNvCxnSpPr>
              <a:cxnSpLocks noChangeShapeType="1"/>
              <a:endCxn id="12303" idx="2"/>
            </p:cNvCxnSpPr>
            <p:nvPr isPhoto="0" userDrawn="0"/>
          </p:nvCxnSpPr>
          <p:spPr bwMode="auto">
            <a:xfrm flipV="1">
              <a:off x="1152" y="864"/>
              <a:ext cx="432" cy="262"/>
            </a:xfrm>
            <a:prstGeom prst="straightConnector1">
              <a:avLst/>
            </a:prstGeom>
            <a:noFill/>
            <a:ln w="9525">
              <a:solidFill>
                <a:schemeClr val="tx1"/>
              </a:solidFill>
              <a:round/>
              <a:headEnd/>
              <a:tailEnd type="triangle" w="lg" len="lg"/>
            </a:ln>
          </p:spPr>
        </p:cxnSp>
        <p:cxnSp>
          <p:nvCxnSpPr>
            <p:cNvPr id="12317" name="AutoShape 28" hidden="0"/>
            <p:cNvCxnSpPr>
              <a:cxnSpLocks noChangeShapeType="1"/>
              <a:stCxn id="12300" idx="2"/>
              <a:endCxn id="12303" idx="6"/>
            </p:cNvCxnSpPr>
            <p:nvPr isPhoto="0" userDrawn="0"/>
          </p:nvCxnSpPr>
          <p:spPr bwMode="auto">
            <a:xfrm flipH="1" flipV="1">
              <a:off x="2064" y="864"/>
              <a:ext cx="816" cy="384"/>
            </a:xfrm>
            <a:prstGeom prst="straightConnector1">
              <a:avLst/>
            </a:prstGeom>
            <a:noFill/>
            <a:ln w="9525">
              <a:solidFill>
                <a:schemeClr val="tx1"/>
              </a:solidFill>
              <a:round/>
              <a:headEnd/>
              <a:tailEnd type="triangle" w="lg" len="lg"/>
            </a:ln>
          </p:spPr>
        </p:cxnSp>
        <p:cxnSp>
          <p:nvCxnSpPr>
            <p:cNvPr id="12318" name="AutoShape 29" hidden="0"/>
            <p:cNvCxnSpPr>
              <a:cxnSpLocks noChangeShapeType="1"/>
              <a:stCxn id="12296" idx="7"/>
              <a:endCxn id="12300" idx="3"/>
            </p:cNvCxnSpPr>
            <p:nvPr isPhoto="0" userDrawn="0"/>
          </p:nvCxnSpPr>
          <p:spPr bwMode="auto">
            <a:xfrm flipV="1">
              <a:off x="2138" y="1418"/>
              <a:ext cx="812" cy="427"/>
            </a:xfrm>
            <a:prstGeom prst="straightConnector1">
              <a:avLst/>
            </a:prstGeom>
            <a:noFill/>
            <a:ln w="9525">
              <a:solidFill>
                <a:schemeClr val="tx1"/>
              </a:solidFill>
              <a:round/>
              <a:headEnd/>
              <a:tailEnd type="triangle" w="lg" len="lg"/>
            </a:ln>
          </p:spPr>
        </p:cxnSp>
        <p:cxnSp>
          <p:nvCxnSpPr>
            <p:cNvPr id="12319" name="AutoShape 30" hidden="0"/>
            <p:cNvCxnSpPr>
              <a:cxnSpLocks noChangeShapeType="1"/>
              <a:stCxn id="12296" idx="6"/>
              <a:endCxn id="12301" idx="2"/>
            </p:cNvCxnSpPr>
            <p:nvPr isPhoto="0" userDrawn="0"/>
          </p:nvCxnSpPr>
          <p:spPr bwMode="auto">
            <a:xfrm flipV="1">
              <a:off x="2208" y="1824"/>
              <a:ext cx="1344" cy="192"/>
            </a:xfrm>
            <a:prstGeom prst="straightConnector1">
              <a:avLst/>
            </a:prstGeom>
            <a:noFill/>
            <a:ln w="9525">
              <a:solidFill>
                <a:schemeClr val="tx1"/>
              </a:solidFill>
              <a:round/>
              <a:headEnd/>
              <a:tailEnd type="triangle" w="lg" len="lg"/>
            </a:ln>
          </p:spPr>
        </p:cxnSp>
        <p:cxnSp>
          <p:nvCxnSpPr>
            <p:cNvPr id="12320" name="AutoShape 31" hidden="0"/>
            <p:cNvCxnSpPr>
              <a:cxnSpLocks noChangeShapeType="1"/>
              <a:stCxn id="12304" idx="1"/>
              <a:endCxn id="12300"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lg" len="lg"/>
            </a:ln>
          </p:spPr>
        </p:cxnSp>
        <p:cxnSp>
          <p:nvCxnSpPr>
            <p:cNvPr id="12321" name="AutoShape 32" hidden="0"/>
            <p:cNvCxnSpPr>
              <a:cxnSpLocks noChangeShapeType="1"/>
              <a:stCxn id="12294" idx="6"/>
              <a:endCxn id="12301" idx="3"/>
            </p:cNvCxnSpPr>
            <p:nvPr isPhoto="0" userDrawn="0"/>
          </p:nvCxnSpPr>
          <p:spPr bwMode="auto">
            <a:xfrm flipV="1">
              <a:off x="816" y="1994"/>
              <a:ext cx="2806" cy="454"/>
            </a:xfrm>
            <a:prstGeom prst="curvedConnector2">
              <a:avLst/>
            </a:prstGeom>
            <a:noFill/>
            <a:ln w="9525">
              <a:solidFill>
                <a:schemeClr val="tx1"/>
              </a:solidFill>
              <a:round/>
              <a:headEnd/>
              <a:tailEnd type="triangle" w="lg" len="lg"/>
            </a:ln>
          </p:spPr>
        </p:cxnSp>
      </p:grpSp>
      <p:sp>
        <p:nvSpPr>
          <p:cNvPr id="12293" name="Text Box 33" hidden="0"/>
          <p:cNvSpPr txBox="1">
            <a:spLocks noChangeArrowheads="1"/>
          </p:cNvSpPr>
          <p:nvPr isPhoto="0" userDrawn="0"/>
        </p:nvSpPr>
        <p:spPr bwMode="auto">
          <a:xfrm>
            <a:off x="7696200" y="4845049"/>
            <a:ext cx="3352800" cy="646327"/>
          </a:xfrm>
          <a:prstGeom prst="rect">
            <a:avLst/>
          </a:prstGeom>
          <a:noFill/>
          <a:ln w="9525">
            <a:noFill/>
            <a:miter lim="800000"/>
            <a:headEnd/>
            <a:tailEnd/>
          </a:ln>
        </p:spPr>
        <p:txBody>
          <a:bodyPr lIns="91432" tIns="45718" rIns="91432" bIns="45718">
            <a:spAutoFit/>
          </a:bodyPr>
          <a:lstStyle/>
          <a:p>
            <a:pPr algn="ctr">
              <a:spcBef>
                <a:spcPts val="0"/>
              </a:spcBef>
              <a:defRPr/>
            </a:pPr>
            <a:r>
              <a:rPr lang="en-US" i="1">
                <a:latin typeface="Calibri"/>
              </a:rPr>
              <a:t>Tiny </a:t>
            </a:r>
            <a:r>
              <a:rPr lang="en-US" i="1">
                <a:latin typeface="Calibri"/>
              </a:rPr>
              <a:t>search graph for a tiny search problem</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69931677"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178446951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a:t>  </a:t>
            </a:r>
            <a:endParaRPr/>
          </a:p>
        </p:txBody>
      </p:sp>
      <p:pic>
        <p:nvPicPr>
          <p:cNvPr id="180452039" name="Picture 4" hidden="0"/>
          <p:cNvPicPr>
            <a:picLocks noChangeAspect="1" noChangeArrowheads="1"/>
          </p:cNvPicPr>
          <p:nvPr isPhoto="0" userDrawn="0"/>
        </p:nvPicPr>
        <p:blipFill>
          <a:blip r:embed="rId3"/>
          <a:stretch/>
        </p:blipFill>
        <p:spPr bwMode="auto">
          <a:xfrm>
            <a:off x="3962403" y="1523999"/>
            <a:ext cx="560387" cy="568324"/>
          </a:xfrm>
          <a:prstGeom prst="rect">
            <a:avLst/>
          </a:prstGeom>
          <a:noFill/>
          <a:ln w="9525">
            <a:noFill/>
            <a:miter/>
            <a:headEnd/>
            <a:tailEnd/>
          </a:ln>
        </p:spPr>
      </p:pic>
      <p:sp>
        <p:nvSpPr>
          <p:cNvPr id="1705090593" name="Right Arrow 16" hidden="0"/>
          <p:cNvSpPr/>
          <p:nvPr isPhoto="0" userDrawn="0"/>
        </p:nvSpPr>
        <p:spPr bwMode="auto">
          <a:xfrm rot="10799989">
            <a:off x="6400800" y="16001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1345676246" name="TextBox 17" hidden="0"/>
          <p:cNvSpPr txBox="1"/>
          <p:nvPr isPhoto="0" userDrawn="0"/>
        </p:nvSpPr>
        <p:spPr bwMode="auto">
          <a:xfrm>
            <a:off x="8077199" y="1535671"/>
            <a:ext cx="3047999" cy="400104"/>
          </a:xfrm>
          <a:prstGeom prst="rect">
            <a:avLst/>
          </a:prstGeom>
          <a:noFill/>
        </p:spPr>
        <p:txBody>
          <a:bodyPr wrap="square" lIns="91435" tIns="45717" rIns="91435" bIns="45717" rtlCol="0">
            <a:spAutoFit/>
          </a:bodyPr>
          <a:lstStyle/>
          <a:p>
            <a:pPr>
              <a:defRPr/>
            </a:pPr>
            <a:r>
              <a:rPr lang="en-US" sz="2000">
                <a:latin typeface="Calibri"/>
              </a:rPr>
              <a:t>This is now / start</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520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0905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5676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314"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1989529428"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a:t>  </a:t>
            </a:r>
            <a:endParaRPr/>
          </a:p>
        </p:txBody>
      </p:sp>
      <p:pic>
        <p:nvPicPr>
          <p:cNvPr id="13316" name="Picture 4" hidden="0"/>
          <p:cNvPicPr>
            <a:picLocks noChangeAspect="1" noChangeArrowheads="1"/>
          </p:cNvPicPr>
          <p:nvPr isPhoto="0" userDrawn="0"/>
        </p:nvPicPr>
        <p:blipFill>
          <a:blip r:embed="rId3"/>
          <a:stretch/>
        </p:blipFill>
        <p:spPr bwMode="auto">
          <a:xfrm>
            <a:off x="3962403" y="1524000"/>
            <a:ext cx="560388" cy="568325"/>
          </a:xfrm>
          <a:prstGeom prst="rect">
            <a:avLst/>
          </a:prstGeom>
          <a:noFill/>
          <a:ln w="9525">
            <a:noFill/>
            <a:miter lim="800000"/>
            <a:headEnd/>
            <a:tailEnd/>
          </a:ln>
        </p:spPr>
      </p:pic>
      <p:pic>
        <p:nvPicPr>
          <p:cNvPr id="13317" name="Picture 5" hidden="0"/>
          <p:cNvPicPr>
            <a:picLocks noChangeAspect="1" noChangeArrowheads="1"/>
          </p:cNvPicPr>
          <p:nvPr isPhoto="0" userDrawn="0"/>
        </p:nvPicPr>
        <p:blipFill>
          <a:blip r:embed="rId4"/>
          <a:stretch/>
        </p:blipFill>
        <p:spPr bwMode="auto">
          <a:xfrm>
            <a:off x="2819401" y="2590803"/>
            <a:ext cx="552451" cy="560388"/>
          </a:xfrm>
          <a:prstGeom prst="rect">
            <a:avLst/>
          </a:prstGeom>
          <a:noFill/>
          <a:ln w="9525">
            <a:noFill/>
            <a:miter lim="800000"/>
            <a:headEnd/>
            <a:tailEnd/>
          </a:ln>
        </p:spPr>
      </p:pic>
      <p:pic>
        <p:nvPicPr>
          <p:cNvPr id="13318" name="Picture 6" hidden="0"/>
          <p:cNvPicPr>
            <a:picLocks noChangeAspect="1" noChangeArrowheads="1"/>
          </p:cNvPicPr>
          <p:nvPr isPhoto="0" userDrawn="0"/>
        </p:nvPicPr>
        <p:blipFill>
          <a:blip r:embed="rId5"/>
          <a:stretch/>
        </p:blipFill>
        <p:spPr bwMode="auto">
          <a:xfrm>
            <a:off x="5181601" y="2590803"/>
            <a:ext cx="552451" cy="560388"/>
          </a:xfrm>
          <a:prstGeom prst="rect">
            <a:avLst/>
          </a:prstGeom>
          <a:noFill/>
          <a:ln w="9525">
            <a:noFill/>
            <a:miter lim="800000"/>
            <a:headEnd/>
            <a:tailEnd/>
          </a:ln>
        </p:spPr>
      </p:pic>
      <p:sp>
        <p:nvSpPr>
          <p:cNvPr id="13319" name="Line 7" hidden="0"/>
          <p:cNvSpPr>
            <a:spLocks noChangeShapeType="1"/>
          </p:cNvSpPr>
          <p:nvPr isPhoto="0" userDrawn="0"/>
        </p:nvSpPr>
        <p:spPr bwMode="auto">
          <a:xfrm>
            <a:off x="4267200" y="2209800"/>
            <a:ext cx="11430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13320" name="Line 8" hidden="0"/>
          <p:cNvSpPr>
            <a:spLocks noChangeShapeType="1"/>
          </p:cNvSpPr>
          <p:nvPr isPhoto="0" userDrawn="0"/>
        </p:nvSpPr>
        <p:spPr bwMode="auto">
          <a:xfrm flipH="1">
            <a:off x="3124200" y="2209800"/>
            <a:ext cx="10668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latin typeface="Calibri"/>
            </a:endParaRPr>
          </a:p>
        </p:txBody>
      </p:sp>
      <p:sp>
        <p:nvSpPr>
          <p:cNvPr id="13321" name="Text Box 9" hidden="0"/>
          <p:cNvSpPr txBox="1">
            <a:spLocks noChangeArrowheads="1"/>
          </p:cNvSpPr>
          <p:nvPr isPhoto="0" userDrawn="0"/>
        </p:nvSpPr>
        <p:spPr bwMode="auto">
          <a:xfrm>
            <a:off x="4724399" y="2051050"/>
            <a:ext cx="9906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“E”, 1.0</a:t>
            </a:r>
            <a:endParaRPr/>
          </a:p>
        </p:txBody>
      </p:sp>
      <p:sp>
        <p:nvSpPr>
          <p:cNvPr id="13322" name="Text Box 10" hidden="0"/>
          <p:cNvSpPr txBox="1">
            <a:spLocks noChangeArrowheads="1"/>
          </p:cNvSpPr>
          <p:nvPr isPhoto="0" userDrawn="0"/>
        </p:nvSpPr>
        <p:spPr bwMode="auto">
          <a:xfrm>
            <a:off x="2757488" y="2051050"/>
            <a:ext cx="1143000" cy="369328"/>
          </a:xfrm>
          <a:prstGeom prst="rect">
            <a:avLst/>
          </a:prstGeom>
          <a:noFill/>
          <a:ln w="9525">
            <a:noFill/>
            <a:miter lim="800000"/>
            <a:headEnd/>
            <a:tailEnd/>
          </a:ln>
        </p:spPr>
        <p:txBody>
          <a:bodyPr lIns="91432" tIns="45718" rIns="91432" bIns="45718">
            <a:spAutoFit/>
          </a:bodyPr>
          <a:lstStyle/>
          <a:p>
            <a:pPr>
              <a:spcBef>
                <a:spcPts val="0"/>
              </a:spcBef>
              <a:defRPr/>
            </a:pPr>
            <a:r>
              <a:rPr lang="en-US">
                <a:latin typeface="Calibri"/>
              </a:rPr>
              <a:t>“N”, 1.0</a:t>
            </a:r>
            <a:endParaRPr/>
          </a:p>
        </p:txBody>
      </p:sp>
      <p:sp>
        <p:nvSpPr>
          <p:cNvPr id="13323" name="Line 11" hidden="0"/>
          <p:cNvSpPr>
            <a:spLocks noChangeShapeType="1"/>
          </p:cNvSpPr>
          <p:nvPr isPhoto="0" userDrawn="0"/>
        </p:nvSpPr>
        <p:spPr bwMode="auto">
          <a:xfrm>
            <a:off x="3124200"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4" name="Line 12" hidden="0"/>
          <p:cNvSpPr>
            <a:spLocks noChangeShapeType="1"/>
          </p:cNvSpPr>
          <p:nvPr isPhoto="0" userDrawn="0"/>
        </p:nvSpPr>
        <p:spPr bwMode="auto">
          <a:xfrm flipH="1">
            <a:off x="2362199"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5" name="Line 13" hidden="0"/>
          <p:cNvSpPr>
            <a:spLocks noChangeShapeType="1"/>
          </p:cNvSpPr>
          <p:nvPr isPhoto="0" userDrawn="0"/>
        </p:nvSpPr>
        <p:spPr bwMode="auto">
          <a:xfrm>
            <a:off x="3048000" y="3276600"/>
            <a:ext cx="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6" name="Line 14" hidden="0"/>
          <p:cNvSpPr>
            <a:spLocks noChangeShapeType="1"/>
          </p:cNvSpPr>
          <p:nvPr isPhoto="0" userDrawn="0"/>
        </p:nvSpPr>
        <p:spPr bwMode="auto">
          <a:xfrm>
            <a:off x="5486400"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7" name="Line 15" hidden="0"/>
          <p:cNvSpPr>
            <a:spLocks noChangeShapeType="1"/>
          </p:cNvSpPr>
          <p:nvPr isPhoto="0" userDrawn="0"/>
        </p:nvSpPr>
        <p:spPr bwMode="auto">
          <a:xfrm flipH="1">
            <a:off x="4724399" y="3276600"/>
            <a:ext cx="60960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3328" name="Line 16" hidden="0"/>
          <p:cNvSpPr>
            <a:spLocks noChangeShapeType="1"/>
          </p:cNvSpPr>
          <p:nvPr isPhoto="0" userDrawn="0"/>
        </p:nvSpPr>
        <p:spPr bwMode="auto">
          <a:xfrm>
            <a:off x="5410200" y="3276600"/>
            <a:ext cx="0" cy="304800"/>
          </a:xfrm>
          <a:prstGeom prst="line">
            <a:avLst/>
          </a:prstGeom>
          <a:noFill/>
          <a:ln w="9525">
            <a:solidFill>
              <a:schemeClr val="tx1"/>
            </a:solidFill>
            <a:round/>
            <a:headEnd/>
            <a:tailEnd type="triangle" w="med" len="med"/>
          </a:ln>
        </p:spPr>
        <p:txBody>
          <a:bodyPr lIns="91432" tIns="45718" rIns="91432" bIns="45718"/>
          <a:lstStyle/>
          <a:p>
            <a:pPr>
              <a:defRPr/>
            </a:pPr>
            <a:endParaRPr lang="en-US"/>
          </a:p>
        </p:txBody>
      </p:sp>
      <p:sp>
        <p:nvSpPr>
          <p:cNvPr id="17" name="Right Arrow 16" hidden="0"/>
          <p:cNvSpPr/>
          <p:nvPr isPhoto="0" userDrawn="0"/>
        </p:nvSpPr>
        <p:spPr bwMode="auto">
          <a:xfrm rot="10800000">
            <a:off x="6400800" y="1600199"/>
            <a:ext cx="1371600" cy="381000"/>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18" name="TextBox 17" hidden="0"/>
          <p:cNvSpPr txBox="1"/>
          <p:nvPr isPhoto="0" userDrawn="0"/>
        </p:nvSpPr>
        <p:spPr bwMode="auto">
          <a:xfrm>
            <a:off x="8077200" y="1535672"/>
            <a:ext cx="3048000" cy="400105"/>
          </a:xfrm>
          <a:prstGeom prst="rect">
            <a:avLst/>
          </a:prstGeom>
          <a:noFill/>
        </p:spPr>
        <p:txBody>
          <a:bodyPr wrap="square" lIns="91436" tIns="45718" rIns="91436" bIns="45718" rtlCol="0">
            <a:spAutoFit/>
          </a:bodyPr>
          <a:lstStyle/>
          <a:p>
            <a:pPr>
              <a:defRPr/>
            </a:pPr>
            <a:r>
              <a:rPr lang="en-US" sz="2000">
                <a:latin typeface="Calibri"/>
              </a:rPr>
              <a:t>This is now / start</a:t>
            </a:r>
            <a:endParaRPr lang="en-US" sz="2000">
              <a:latin typeface="Calibri"/>
            </a:endParaRPr>
          </a:p>
        </p:txBody>
      </p:sp>
      <p:sp>
        <p:nvSpPr>
          <p:cNvPr id="19" name="Right Arrow 18" hidden="0"/>
          <p:cNvSpPr/>
          <p:nvPr isPhoto="0" userDrawn="0"/>
        </p:nvSpPr>
        <p:spPr bwMode="auto">
          <a:xfrm rot="10800000">
            <a:off x="6400800" y="2666999"/>
            <a:ext cx="1371600" cy="381000"/>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20" name="TextBox 19" hidden="0"/>
          <p:cNvSpPr txBox="1"/>
          <p:nvPr isPhoto="0" userDrawn="0"/>
        </p:nvSpPr>
        <p:spPr bwMode="auto">
          <a:xfrm>
            <a:off x="8077200" y="2602472"/>
            <a:ext cx="3048000" cy="400105"/>
          </a:xfrm>
          <a:prstGeom prst="rect">
            <a:avLst/>
          </a:prstGeom>
          <a:noFill/>
        </p:spPr>
        <p:txBody>
          <a:bodyPr wrap="square" lIns="91436" tIns="45718" rIns="91436" bIns="45718" rtlCol="0">
            <a:spAutoFit/>
          </a:bodyPr>
          <a:lstStyle/>
          <a:p>
            <a:pPr>
              <a:defRPr/>
            </a:pPr>
            <a:r>
              <a:rPr lang="en-US" sz="2000">
                <a:latin typeface="Calibri"/>
              </a:rPr>
              <a:t>Possible futures</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31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32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332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3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3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34844853" name="Rectangle 2" hidden="0"/>
          <p:cNvSpPr>
            <a:spLocks noChangeArrowheads="1" noGrp="1"/>
          </p:cNvSpPr>
          <p:nvPr isPhoto="0" userDrawn="0">
            <p:ph type="title" hasCustomPrompt="0"/>
          </p:nvPr>
        </p:nvSpPr>
        <p:spPr bwMode="auto"/>
        <p:txBody>
          <a:bodyPr/>
          <a:lstStyle/>
          <a:p>
            <a:pPr>
              <a:defRPr/>
            </a:pPr>
            <a:r>
              <a:rPr lang="en-US"/>
              <a:t>Search Trees</a:t>
            </a:r>
            <a:endParaRPr/>
          </a:p>
        </p:txBody>
      </p:sp>
      <p:sp>
        <p:nvSpPr>
          <p:cNvPr id="2057162730" name="Rectangle 3" hidden="0"/>
          <p:cNvSpPr>
            <a:spLocks noChangeArrowheads="1" noGrp="1"/>
          </p:cNvSpPr>
          <p:nvPr isPhoto="0" userDrawn="0">
            <p:ph idx="1" hasCustomPrompt="0"/>
          </p:nvPr>
        </p:nvSpPr>
        <p:spPr bwMode="auto">
          <a:xfrm>
            <a:off x="1523999" y="4114800"/>
            <a:ext cx="9524999" cy="2362199"/>
          </a:xfrm>
        </p:spPr>
        <p:txBody>
          <a:bodyPr/>
          <a:lstStyle/>
          <a:p>
            <a:pPr>
              <a:defRPr/>
            </a:pPr>
            <a:r>
              <a:rPr lang="en-US" sz="2400"/>
              <a:t>A search tree:</a:t>
            </a:r>
            <a:endParaRPr/>
          </a:p>
          <a:p>
            <a:pPr lvl="1">
              <a:defRPr/>
            </a:pPr>
            <a:r>
              <a:rPr lang="en-US" sz="2000"/>
              <a:t>A “what if” tree of plans and their outcomes</a:t>
            </a:r>
            <a:endParaRPr/>
          </a:p>
          <a:p>
            <a:pPr lvl="1">
              <a:defRPr/>
            </a:pPr>
            <a:r>
              <a:rPr lang="en-US" sz="2000"/>
              <a:t>The start state is the root node</a:t>
            </a:r>
            <a:endParaRPr/>
          </a:p>
          <a:p>
            <a:pPr lvl="1">
              <a:defRPr/>
            </a:pPr>
            <a:r>
              <a:rPr lang="en-US" sz="2000"/>
              <a:t>Children correspond to successors</a:t>
            </a:r>
            <a:endParaRPr/>
          </a:p>
          <a:p>
            <a:pPr lvl="1">
              <a:defRPr/>
            </a:pPr>
            <a:r>
              <a:rPr lang="en-US" sz="2000"/>
              <a:t>Nodes show states, but correspond to PLANS that achieve those states</a:t>
            </a:r>
            <a:endParaRPr/>
          </a:p>
          <a:p>
            <a:pPr lvl="1">
              <a:defRPr/>
            </a:pPr>
            <a:r>
              <a:rPr lang="en-US" sz="2000">
                <a:solidFill>
                  <a:srgbClr val="CC0000"/>
                </a:solidFill>
              </a:rPr>
              <a:t>For most problems, we can never actually build the whole tree</a:t>
            </a:r>
            <a:endParaRPr/>
          </a:p>
        </p:txBody>
      </p:sp>
      <p:pic>
        <p:nvPicPr>
          <p:cNvPr id="308777959" name="Picture 4" hidden="0"/>
          <p:cNvPicPr>
            <a:picLocks noChangeAspect="1" noChangeArrowheads="1"/>
          </p:cNvPicPr>
          <p:nvPr isPhoto="0" userDrawn="0"/>
        </p:nvPicPr>
        <p:blipFill>
          <a:blip r:embed="rId3"/>
          <a:stretch/>
        </p:blipFill>
        <p:spPr bwMode="auto">
          <a:xfrm>
            <a:off x="3962403" y="1523999"/>
            <a:ext cx="560387" cy="568324"/>
          </a:xfrm>
          <a:prstGeom prst="rect">
            <a:avLst/>
          </a:prstGeom>
          <a:noFill/>
          <a:ln w="9525">
            <a:noFill/>
            <a:miter/>
            <a:headEnd/>
            <a:tailEnd/>
          </a:ln>
        </p:spPr>
      </p:pic>
      <p:pic>
        <p:nvPicPr>
          <p:cNvPr id="1850171156" name="Picture 5" hidden="0"/>
          <p:cNvPicPr>
            <a:picLocks noChangeAspect="1" noChangeArrowheads="1"/>
          </p:cNvPicPr>
          <p:nvPr isPhoto="0" userDrawn="0"/>
        </p:nvPicPr>
        <p:blipFill>
          <a:blip r:embed="rId4"/>
          <a:stretch/>
        </p:blipFill>
        <p:spPr bwMode="auto">
          <a:xfrm>
            <a:off x="2819400" y="2590803"/>
            <a:ext cx="552450" cy="560387"/>
          </a:xfrm>
          <a:prstGeom prst="rect">
            <a:avLst/>
          </a:prstGeom>
          <a:noFill/>
          <a:ln w="9525">
            <a:noFill/>
            <a:miter/>
            <a:headEnd/>
            <a:tailEnd/>
          </a:ln>
        </p:spPr>
      </p:pic>
      <p:pic>
        <p:nvPicPr>
          <p:cNvPr id="890114157" name="Picture 6" hidden="0"/>
          <p:cNvPicPr>
            <a:picLocks noChangeAspect="1" noChangeArrowheads="1"/>
          </p:cNvPicPr>
          <p:nvPr isPhoto="0" userDrawn="0"/>
        </p:nvPicPr>
        <p:blipFill>
          <a:blip r:embed="rId5"/>
          <a:stretch/>
        </p:blipFill>
        <p:spPr bwMode="auto">
          <a:xfrm>
            <a:off x="5181600" y="2590803"/>
            <a:ext cx="552450" cy="560387"/>
          </a:xfrm>
          <a:prstGeom prst="rect">
            <a:avLst/>
          </a:prstGeom>
          <a:noFill/>
          <a:ln w="9525">
            <a:noFill/>
            <a:miter/>
            <a:headEnd/>
            <a:tailEnd/>
          </a:ln>
        </p:spPr>
      </p:pic>
      <p:sp>
        <p:nvSpPr>
          <p:cNvPr id="2051158978" name="Line 7" hidden="0"/>
          <p:cNvSpPr>
            <a:spLocks noChangeShapeType="1"/>
          </p:cNvSpPr>
          <p:nvPr isPhoto="0" userDrawn="0"/>
        </p:nvSpPr>
        <p:spPr bwMode="auto">
          <a:xfrm>
            <a:off x="4267199" y="2209799"/>
            <a:ext cx="114300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latin typeface="Calibri"/>
            </a:endParaRPr>
          </a:p>
        </p:txBody>
      </p:sp>
      <p:sp>
        <p:nvSpPr>
          <p:cNvPr id="1861259829" name="Line 8" hidden="0"/>
          <p:cNvSpPr>
            <a:spLocks noChangeShapeType="1"/>
          </p:cNvSpPr>
          <p:nvPr isPhoto="0" userDrawn="0"/>
        </p:nvSpPr>
        <p:spPr bwMode="auto">
          <a:xfrm flipH="1">
            <a:off x="3124199" y="2209799"/>
            <a:ext cx="10667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latin typeface="Calibri"/>
            </a:endParaRPr>
          </a:p>
        </p:txBody>
      </p:sp>
      <p:sp>
        <p:nvSpPr>
          <p:cNvPr id="755736478" name="Text Box 9" hidden="0"/>
          <p:cNvSpPr txBox="1">
            <a:spLocks noChangeArrowheads="1"/>
          </p:cNvSpPr>
          <p:nvPr isPhoto="0" userDrawn="0"/>
        </p:nvSpPr>
        <p:spPr bwMode="auto">
          <a:xfrm>
            <a:off x="4724399" y="2051050"/>
            <a:ext cx="990599" cy="369327"/>
          </a:xfrm>
          <a:prstGeom prst="rect">
            <a:avLst/>
          </a:prstGeom>
          <a:noFill/>
          <a:ln w="9525">
            <a:noFill/>
            <a:miter/>
            <a:headEnd/>
            <a:tailEnd/>
          </a:ln>
        </p:spPr>
        <p:txBody>
          <a:bodyPr lIns="91431" tIns="45717" rIns="91431" bIns="45717">
            <a:spAutoFit/>
          </a:bodyPr>
          <a:lstStyle/>
          <a:p>
            <a:pPr>
              <a:spcBef>
                <a:spcPts val="0"/>
              </a:spcBef>
              <a:defRPr/>
            </a:pPr>
            <a:r>
              <a:rPr lang="en-US">
                <a:latin typeface="Calibri"/>
              </a:rPr>
              <a:t>“E”, 1.0</a:t>
            </a:r>
            <a:endParaRPr/>
          </a:p>
        </p:txBody>
      </p:sp>
      <p:sp>
        <p:nvSpPr>
          <p:cNvPr id="1003692381" name="Text Box 10" hidden="0"/>
          <p:cNvSpPr txBox="1">
            <a:spLocks noChangeArrowheads="1"/>
          </p:cNvSpPr>
          <p:nvPr isPhoto="0" userDrawn="0"/>
        </p:nvSpPr>
        <p:spPr bwMode="auto">
          <a:xfrm>
            <a:off x="2757487" y="2051050"/>
            <a:ext cx="1143000" cy="369327"/>
          </a:xfrm>
          <a:prstGeom prst="rect">
            <a:avLst/>
          </a:prstGeom>
          <a:noFill/>
          <a:ln w="9525">
            <a:noFill/>
            <a:miter/>
            <a:headEnd/>
            <a:tailEnd/>
          </a:ln>
        </p:spPr>
        <p:txBody>
          <a:bodyPr lIns="91431" tIns="45717" rIns="91431" bIns="45717">
            <a:spAutoFit/>
          </a:bodyPr>
          <a:lstStyle/>
          <a:p>
            <a:pPr>
              <a:spcBef>
                <a:spcPts val="0"/>
              </a:spcBef>
              <a:defRPr/>
            </a:pPr>
            <a:r>
              <a:rPr lang="en-US">
                <a:latin typeface="Calibri"/>
              </a:rPr>
              <a:t>“N”, 1.0</a:t>
            </a:r>
            <a:endParaRPr/>
          </a:p>
        </p:txBody>
      </p:sp>
      <p:sp>
        <p:nvSpPr>
          <p:cNvPr id="1020335742" name="Line 11" hidden="0"/>
          <p:cNvSpPr>
            <a:spLocks noChangeShapeType="1"/>
          </p:cNvSpPr>
          <p:nvPr isPhoto="0" userDrawn="0"/>
        </p:nvSpPr>
        <p:spPr bwMode="auto">
          <a:xfrm>
            <a:off x="31241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112740943" name="Line 12" hidden="0"/>
          <p:cNvSpPr>
            <a:spLocks noChangeShapeType="1"/>
          </p:cNvSpPr>
          <p:nvPr isPhoto="0" userDrawn="0"/>
        </p:nvSpPr>
        <p:spPr bwMode="auto">
          <a:xfrm flipH="1">
            <a:off x="23621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862134441" name="Line 13" hidden="0"/>
          <p:cNvSpPr>
            <a:spLocks noChangeShapeType="1"/>
          </p:cNvSpPr>
          <p:nvPr isPhoto="0" userDrawn="0"/>
        </p:nvSpPr>
        <p:spPr bwMode="auto">
          <a:xfrm>
            <a:off x="3047999" y="3276599"/>
            <a:ext cx="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344956092" name="Line 14" hidden="0"/>
          <p:cNvSpPr>
            <a:spLocks noChangeShapeType="1"/>
          </p:cNvSpPr>
          <p:nvPr isPhoto="0" userDrawn="0"/>
        </p:nvSpPr>
        <p:spPr bwMode="auto">
          <a:xfrm>
            <a:off x="5486400"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256638619" name="Line 15" hidden="0"/>
          <p:cNvSpPr>
            <a:spLocks noChangeShapeType="1"/>
          </p:cNvSpPr>
          <p:nvPr isPhoto="0" userDrawn="0"/>
        </p:nvSpPr>
        <p:spPr bwMode="auto">
          <a:xfrm flipH="1">
            <a:off x="4724399" y="3276599"/>
            <a:ext cx="609599"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501246756" name="Line 16" hidden="0"/>
          <p:cNvSpPr>
            <a:spLocks noChangeShapeType="1"/>
          </p:cNvSpPr>
          <p:nvPr isPhoto="0" userDrawn="0"/>
        </p:nvSpPr>
        <p:spPr bwMode="auto">
          <a:xfrm>
            <a:off x="5410199" y="3276599"/>
            <a:ext cx="0" cy="304799"/>
          </a:xfrm>
          <a:prstGeom prst="line">
            <a:avLst/>
          </a:prstGeom>
          <a:noFill/>
          <a:ln w="9525">
            <a:solidFill>
              <a:schemeClr val="tx1"/>
            </a:solidFill>
            <a:round/>
            <a:headEnd/>
            <a:tailEnd type="triangle" w="med" len="med"/>
          </a:ln>
        </p:spPr>
        <p:txBody>
          <a:bodyPr lIns="91431" tIns="45717" rIns="91431" bIns="45717"/>
          <a:lstStyle/>
          <a:p>
            <a:pPr>
              <a:defRPr/>
            </a:pPr>
            <a:endParaRPr lang="en-US"/>
          </a:p>
        </p:txBody>
      </p:sp>
      <p:sp>
        <p:nvSpPr>
          <p:cNvPr id="542934369" name="Right Arrow 16" hidden="0"/>
          <p:cNvSpPr/>
          <p:nvPr isPhoto="0" userDrawn="0"/>
        </p:nvSpPr>
        <p:spPr bwMode="auto">
          <a:xfrm rot="10799989">
            <a:off x="6400800" y="16001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672164801" name="TextBox 17" hidden="0"/>
          <p:cNvSpPr txBox="1"/>
          <p:nvPr isPhoto="0" userDrawn="0"/>
        </p:nvSpPr>
        <p:spPr bwMode="auto">
          <a:xfrm>
            <a:off x="8077199" y="1535671"/>
            <a:ext cx="3047999" cy="400104"/>
          </a:xfrm>
          <a:prstGeom prst="rect">
            <a:avLst/>
          </a:prstGeom>
          <a:noFill/>
        </p:spPr>
        <p:txBody>
          <a:bodyPr wrap="square" lIns="91435" tIns="45717" rIns="91435" bIns="45717" rtlCol="0">
            <a:spAutoFit/>
          </a:bodyPr>
          <a:lstStyle/>
          <a:p>
            <a:pPr>
              <a:defRPr/>
            </a:pPr>
            <a:r>
              <a:rPr lang="en-US" sz="2000">
                <a:latin typeface="Calibri"/>
              </a:rPr>
              <a:t>This is now / start</a:t>
            </a:r>
            <a:endParaRPr lang="en-US" sz="2000">
              <a:latin typeface="Calibri"/>
            </a:endParaRPr>
          </a:p>
        </p:txBody>
      </p:sp>
      <p:sp>
        <p:nvSpPr>
          <p:cNvPr id="1077321709" name="Right Arrow 18" hidden="0"/>
          <p:cNvSpPr/>
          <p:nvPr isPhoto="0" userDrawn="0"/>
        </p:nvSpPr>
        <p:spPr bwMode="auto">
          <a:xfrm rot="10799989">
            <a:off x="6400800" y="2666998"/>
            <a:ext cx="1371600" cy="380999"/>
          </a:xfrm>
          <a:prstGeom prst="rightArrow">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defRPr/>
            </a:pPr>
            <a:endParaRPr lang="en-US"/>
          </a:p>
        </p:txBody>
      </p:sp>
      <p:sp>
        <p:nvSpPr>
          <p:cNvPr id="969418695" name="TextBox 19" hidden="0"/>
          <p:cNvSpPr txBox="1"/>
          <p:nvPr isPhoto="0" userDrawn="0"/>
        </p:nvSpPr>
        <p:spPr bwMode="auto">
          <a:xfrm>
            <a:off x="8077199" y="2602471"/>
            <a:ext cx="3047999" cy="400104"/>
          </a:xfrm>
          <a:prstGeom prst="rect">
            <a:avLst/>
          </a:prstGeom>
          <a:noFill/>
        </p:spPr>
        <p:txBody>
          <a:bodyPr wrap="square" lIns="91435" tIns="45717" rIns="91435" bIns="45717" rtlCol="0">
            <a:spAutoFit/>
          </a:bodyPr>
          <a:lstStyle/>
          <a:p>
            <a:pPr>
              <a:defRPr/>
            </a:pPr>
            <a:r>
              <a:rPr lang="en-US" sz="2000">
                <a:latin typeface="Calibri"/>
              </a:rPr>
              <a:t>Possible futures</a:t>
            </a:r>
            <a:endParaRPr lang="en-US" sz="20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7779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9343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21648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0171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114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11589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612598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57364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36923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01711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011415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5115897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61259829"/>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75573647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0036923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73217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94186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03357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7409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21344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49560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66386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12467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7162730">
                                            <p:bg/>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7162730">
                                            <p:bg/>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7162730">
                                            <p:bg/>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57162730">
                                            <p:bg/>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7162730">
                                            <p:bg/>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716273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8" name="Rounded Rectangle 97" hidden="0"/>
          <p:cNvSpPr/>
          <p:nvPr isPhoto="0" userDrawn="0"/>
        </p:nvSpPr>
        <p:spPr bwMode="auto">
          <a:xfrm>
            <a:off x="6858002" y="1758699"/>
            <a:ext cx="4889500" cy="3880103"/>
          </a:xfrm>
          <a:prstGeom prst="roundRect">
            <a:avLst>
              <a:gd name="adj" fmla="val 16667"/>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sz="1600"/>
          </a:p>
        </p:txBody>
      </p:sp>
      <p:sp>
        <p:nvSpPr>
          <p:cNvPr id="97" name="Rounded Rectangle 96" hidden="0"/>
          <p:cNvSpPr/>
          <p:nvPr isPhoto="0" userDrawn="0"/>
        </p:nvSpPr>
        <p:spPr bwMode="auto">
          <a:xfrm>
            <a:off x="381000" y="1752599"/>
            <a:ext cx="3886200" cy="3886200"/>
          </a:xfrm>
          <a:prstGeom prst="roundRect">
            <a:avLst>
              <a:gd name="adj" fmla="val 16667"/>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en-US"/>
          </a:p>
        </p:txBody>
      </p:sp>
      <p:sp>
        <p:nvSpPr>
          <p:cNvPr id="17410" name="Rectangle 2" hidden="0"/>
          <p:cNvSpPr>
            <a:spLocks noChangeArrowheads="1" noGrp="1"/>
          </p:cNvSpPr>
          <p:nvPr isPhoto="0" userDrawn="0">
            <p:ph type="title" hasCustomPrompt="0"/>
          </p:nvPr>
        </p:nvSpPr>
        <p:spPr bwMode="auto"/>
        <p:txBody>
          <a:bodyPr/>
          <a:lstStyle/>
          <a:p>
            <a:pPr>
              <a:defRPr/>
            </a:pPr>
            <a:r>
              <a:rPr lang="en-US"/>
              <a:t>State Space Graphs vs. Search Trees</a:t>
            </a:r>
            <a:endParaRPr/>
          </a:p>
        </p:txBody>
      </p:sp>
      <p:sp>
        <p:nvSpPr>
          <p:cNvPr id="17446" name="Text Box 4" hidden="0"/>
          <p:cNvSpPr txBox="1">
            <a:spLocks noChangeArrowheads="1"/>
          </p:cNvSpPr>
          <p:nvPr isPhoto="0" userDrawn="0"/>
        </p:nvSpPr>
        <p:spPr bwMode="auto">
          <a:xfrm>
            <a:off x="9232902" y="2692717"/>
            <a:ext cx="825500" cy="323162"/>
          </a:xfrm>
          <a:prstGeom prst="rect">
            <a:avLst/>
          </a:prstGeom>
          <a:noFill/>
          <a:ln w="9525">
            <a:noFill/>
            <a:miter lim="800000"/>
            <a:headEnd/>
            <a:tailEnd/>
          </a:ln>
        </p:spPr>
        <p:txBody>
          <a:bodyPr lIns="91436" tIns="45718" rIns="91436" bIns="45718">
            <a:spAutoFit/>
          </a:bodyPr>
          <a:lstStyle/>
          <a:p>
            <a:pPr algn="ctr">
              <a:spcBef>
                <a:spcPts val="0"/>
              </a:spcBef>
              <a:defRPr/>
            </a:pPr>
            <a:r>
              <a:rPr lang="en-US" sz="1500"/>
              <a:t>S</a:t>
            </a:r>
            <a:endParaRPr/>
          </a:p>
        </p:txBody>
      </p:sp>
      <p:sp>
        <p:nvSpPr>
          <p:cNvPr id="17447" name="Text Box 5" hidden="0"/>
          <p:cNvSpPr txBox="1">
            <a:spLocks noChangeArrowheads="1"/>
          </p:cNvSpPr>
          <p:nvPr isPhoto="0" userDrawn="0"/>
        </p:nvSpPr>
        <p:spPr bwMode="auto">
          <a:xfrm>
            <a:off x="7010402" y="397618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sp>
        <p:nvSpPr>
          <p:cNvPr id="17448" name="Text Box 6" hidden="0"/>
          <p:cNvSpPr txBox="1">
            <a:spLocks noChangeArrowheads="1"/>
          </p:cNvSpPr>
          <p:nvPr isPhoto="0" userDrawn="0"/>
        </p:nvSpPr>
        <p:spPr bwMode="auto">
          <a:xfrm>
            <a:off x="7010402" y="355008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b</a:t>
            </a:r>
            <a:endParaRPr/>
          </a:p>
        </p:txBody>
      </p:sp>
      <p:sp>
        <p:nvSpPr>
          <p:cNvPr id="17449" name="Text Box 7" hidden="0"/>
          <p:cNvSpPr txBox="1">
            <a:spLocks noChangeArrowheads="1"/>
          </p:cNvSpPr>
          <p:nvPr isPhoto="0" userDrawn="0"/>
        </p:nvSpPr>
        <p:spPr bwMode="auto">
          <a:xfrm>
            <a:off x="7454902" y="316725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d</a:t>
            </a:r>
            <a:endParaRPr/>
          </a:p>
        </p:txBody>
      </p:sp>
      <p:sp>
        <p:nvSpPr>
          <p:cNvPr id="17450" name="Text Box 8" hidden="0"/>
          <p:cNvSpPr txBox="1">
            <a:spLocks noChangeArrowheads="1"/>
          </p:cNvSpPr>
          <p:nvPr isPhoto="0" userDrawn="0"/>
        </p:nvSpPr>
        <p:spPr bwMode="auto">
          <a:xfrm>
            <a:off x="11264902" y="3113992"/>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51" name="Text Box 9" hidden="0"/>
          <p:cNvSpPr txBox="1">
            <a:spLocks noChangeArrowheads="1"/>
          </p:cNvSpPr>
          <p:nvPr isPhoto="0" userDrawn="0"/>
        </p:nvSpPr>
        <p:spPr bwMode="auto">
          <a:xfrm>
            <a:off x="7581902" y="397618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sp>
        <p:nvSpPr>
          <p:cNvPr id="17452" name="Text Box 10" hidden="0"/>
          <p:cNvSpPr txBox="1">
            <a:spLocks noChangeArrowheads="1"/>
          </p:cNvSpPr>
          <p:nvPr isPhoto="0" userDrawn="0"/>
        </p:nvSpPr>
        <p:spPr bwMode="auto">
          <a:xfrm>
            <a:off x="7581902" y="355008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cxnSp>
        <p:nvCxnSpPr>
          <p:cNvPr id="17453" name="AutoShape 11" hidden="0"/>
          <p:cNvCxnSpPr>
            <a:cxnSpLocks noChangeShapeType="1"/>
            <a:stCxn id="17449" idx="2"/>
            <a:endCxn id="17448" idx="0"/>
          </p:cNvCxnSpPr>
          <p:nvPr isPhoto="0" userDrawn="0"/>
        </p:nvCxnSpPr>
        <p:spPr bwMode="auto">
          <a:xfrm flipH="1">
            <a:off x="7169151" y="3505693"/>
            <a:ext cx="444500" cy="44387"/>
          </a:xfrm>
          <a:prstGeom prst="straightConnector1">
            <a:avLst/>
          </a:prstGeom>
          <a:noFill/>
          <a:ln w="28575">
            <a:solidFill>
              <a:schemeClr val="tx1"/>
            </a:solidFill>
            <a:round/>
            <a:headEnd/>
            <a:tailEnd/>
          </a:ln>
        </p:spPr>
      </p:cxnSp>
      <p:cxnSp>
        <p:nvCxnSpPr>
          <p:cNvPr id="17454" name="AutoShape 12" hidden="0"/>
          <p:cNvCxnSpPr>
            <a:cxnSpLocks noChangeShapeType="1"/>
            <a:stCxn id="17449" idx="2"/>
            <a:endCxn id="17452" idx="0"/>
          </p:cNvCxnSpPr>
          <p:nvPr isPhoto="0" userDrawn="0"/>
        </p:nvCxnSpPr>
        <p:spPr bwMode="auto">
          <a:xfrm>
            <a:off x="7613651" y="3505693"/>
            <a:ext cx="127000" cy="44387"/>
          </a:xfrm>
          <a:prstGeom prst="straightConnector1">
            <a:avLst/>
          </a:prstGeom>
          <a:noFill/>
          <a:ln w="28575">
            <a:solidFill>
              <a:schemeClr val="tx1"/>
            </a:solidFill>
            <a:round/>
            <a:headEnd/>
            <a:tailEnd/>
          </a:ln>
        </p:spPr>
      </p:cxnSp>
      <p:cxnSp>
        <p:nvCxnSpPr>
          <p:cNvPr id="17455" name="AutoShape 13" hidden="0"/>
          <p:cNvCxnSpPr>
            <a:cxnSpLocks noChangeShapeType="1"/>
            <a:stCxn id="17448" idx="2"/>
            <a:endCxn id="17447" idx="0"/>
          </p:cNvCxnSpPr>
          <p:nvPr isPhoto="0" userDrawn="0"/>
        </p:nvCxnSpPr>
        <p:spPr bwMode="auto">
          <a:xfrm>
            <a:off x="7169151" y="3888520"/>
            <a:ext cx="0" cy="87660"/>
          </a:xfrm>
          <a:prstGeom prst="straightConnector1">
            <a:avLst/>
          </a:prstGeom>
          <a:noFill/>
          <a:ln w="28575">
            <a:solidFill>
              <a:schemeClr val="tx1"/>
            </a:solidFill>
            <a:round/>
            <a:headEnd/>
            <a:tailEnd/>
          </a:ln>
        </p:spPr>
      </p:cxnSp>
      <p:cxnSp>
        <p:nvCxnSpPr>
          <p:cNvPr id="17456" name="AutoShape 14" hidden="0"/>
          <p:cNvCxnSpPr>
            <a:cxnSpLocks noChangeShapeType="1"/>
            <a:stCxn id="17452" idx="2"/>
            <a:endCxn id="17451" idx="0"/>
          </p:cNvCxnSpPr>
          <p:nvPr isPhoto="0" userDrawn="0"/>
        </p:nvCxnSpPr>
        <p:spPr bwMode="auto">
          <a:xfrm>
            <a:off x="7740651" y="3888520"/>
            <a:ext cx="0" cy="87660"/>
          </a:xfrm>
          <a:prstGeom prst="straightConnector1">
            <a:avLst/>
          </a:prstGeom>
          <a:noFill/>
          <a:ln w="28575">
            <a:solidFill>
              <a:schemeClr val="tx1"/>
            </a:solidFill>
            <a:round/>
            <a:headEnd/>
            <a:tailEnd/>
          </a:ln>
        </p:spPr>
      </p:cxnSp>
      <p:sp>
        <p:nvSpPr>
          <p:cNvPr id="17484" name="Text Box 16" hidden="0"/>
          <p:cNvSpPr txBox="1">
            <a:spLocks noChangeArrowheads="1"/>
          </p:cNvSpPr>
          <p:nvPr isPhoto="0" userDrawn="0"/>
        </p:nvSpPr>
        <p:spPr bwMode="auto">
          <a:xfrm>
            <a:off x="9753602" y="3113992"/>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e</a:t>
            </a:r>
            <a:endParaRPr/>
          </a:p>
        </p:txBody>
      </p:sp>
      <p:sp>
        <p:nvSpPr>
          <p:cNvPr id="17485" name="Text Box 17" hidden="0"/>
          <p:cNvSpPr txBox="1">
            <a:spLocks noChangeArrowheads="1"/>
          </p:cNvSpPr>
          <p:nvPr isPhoto="0" userDrawn="0"/>
        </p:nvSpPr>
        <p:spPr bwMode="auto">
          <a:xfrm>
            <a:off x="9296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86" name="Text Box 18" hidden="0"/>
          <p:cNvSpPr txBox="1">
            <a:spLocks noChangeArrowheads="1"/>
          </p:cNvSpPr>
          <p:nvPr isPhoto="0" userDrawn="0"/>
        </p:nvSpPr>
        <p:spPr bwMode="auto">
          <a:xfrm>
            <a:off x="94869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h</a:t>
            </a:r>
            <a:endParaRPr/>
          </a:p>
        </p:txBody>
      </p:sp>
      <p:sp>
        <p:nvSpPr>
          <p:cNvPr id="17487" name="Text Box 19" hidden="0"/>
          <p:cNvSpPr txBox="1">
            <a:spLocks noChangeArrowheads="1"/>
          </p:cNvSpPr>
          <p:nvPr isPhoto="0" userDrawn="0"/>
        </p:nvSpPr>
        <p:spPr bwMode="auto">
          <a:xfrm>
            <a:off x="10058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f</a:t>
            </a:r>
            <a:endParaRPr/>
          </a:p>
        </p:txBody>
      </p:sp>
      <p:sp>
        <p:nvSpPr>
          <p:cNvPr id="17488" name="Text Box 20" hidden="0"/>
          <p:cNvSpPr txBox="1">
            <a:spLocks noChangeArrowheads="1"/>
          </p:cNvSpPr>
          <p:nvPr isPhoto="0" userDrawn="0"/>
        </p:nvSpPr>
        <p:spPr bwMode="auto">
          <a:xfrm>
            <a:off x="100584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r</a:t>
            </a:r>
            <a:endParaRPr/>
          </a:p>
        </p:txBody>
      </p:sp>
      <p:sp>
        <p:nvSpPr>
          <p:cNvPr id="17489" name="Text Box 21" hidden="0"/>
          <p:cNvSpPr txBox="1">
            <a:spLocks noChangeArrowheads="1"/>
          </p:cNvSpPr>
          <p:nvPr isPhoto="0" userDrawn="0"/>
        </p:nvSpPr>
        <p:spPr bwMode="auto">
          <a:xfrm>
            <a:off x="9677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90" name="Text Box 22" hidden="0"/>
          <p:cNvSpPr txBox="1">
            <a:spLocks noChangeArrowheads="1"/>
          </p:cNvSpPr>
          <p:nvPr isPhoto="0" userDrawn="0"/>
        </p:nvSpPr>
        <p:spPr bwMode="auto">
          <a:xfrm>
            <a:off x="9296402" y="434902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91" name="Text Box 23" hidden="0"/>
          <p:cNvSpPr txBox="1">
            <a:spLocks noChangeArrowheads="1"/>
          </p:cNvSpPr>
          <p:nvPr isPhoto="0" userDrawn="0"/>
        </p:nvSpPr>
        <p:spPr bwMode="auto">
          <a:xfrm>
            <a:off x="9867902" y="434902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sp>
        <p:nvSpPr>
          <p:cNvPr id="17492" name="Text Box 24" hidden="0"/>
          <p:cNvSpPr txBox="1">
            <a:spLocks noChangeArrowheads="1"/>
          </p:cNvSpPr>
          <p:nvPr isPhoto="0" userDrawn="0"/>
        </p:nvSpPr>
        <p:spPr bwMode="auto">
          <a:xfrm>
            <a:off x="10121900" y="4392297"/>
            <a:ext cx="635000" cy="323162"/>
          </a:xfrm>
          <a:prstGeom prst="rect">
            <a:avLst/>
          </a:prstGeom>
          <a:noFill/>
          <a:ln w="9525">
            <a:noFill/>
            <a:miter lim="800000"/>
            <a:headEnd/>
            <a:tailEnd/>
          </a:ln>
        </p:spPr>
        <p:txBody>
          <a:bodyPr lIns="91436" tIns="45718" rIns="91436" bIns="45718">
            <a:spAutoFit/>
          </a:bodyPr>
          <a:lstStyle/>
          <a:p>
            <a:pPr algn="ctr">
              <a:spcBef>
                <a:spcPts val="0"/>
              </a:spcBef>
              <a:defRPr/>
            </a:pPr>
            <a:r>
              <a:rPr lang="en-US" sz="1500"/>
              <a:t>G</a:t>
            </a:r>
            <a:endParaRPr/>
          </a:p>
        </p:txBody>
      </p:sp>
      <p:sp>
        <p:nvSpPr>
          <p:cNvPr id="17493" name="Text Box 25" hidden="0"/>
          <p:cNvSpPr txBox="1">
            <a:spLocks noChangeArrowheads="1"/>
          </p:cNvSpPr>
          <p:nvPr isPhoto="0" userDrawn="0"/>
        </p:nvSpPr>
        <p:spPr bwMode="auto">
          <a:xfrm>
            <a:off x="9867902" y="4721859"/>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cxnSp>
        <p:nvCxnSpPr>
          <p:cNvPr id="17494" name="AutoShape 26" hidden="0"/>
          <p:cNvCxnSpPr>
            <a:cxnSpLocks noChangeShapeType="1"/>
            <a:stCxn id="17484" idx="2"/>
            <a:endCxn id="17486" idx="0"/>
          </p:cNvCxnSpPr>
          <p:nvPr isPhoto="0" userDrawn="0"/>
        </p:nvCxnSpPr>
        <p:spPr bwMode="auto">
          <a:xfrm flipH="1">
            <a:off x="9645651" y="3452432"/>
            <a:ext cx="266700" cy="87660"/>
          </a:xfrm>
          <a:prstGeom prst="straightConnector1">
            <a:avLst/>
          </a:prstGeom>
          <a:noFill/>
          <a:ln w="28575">
            <a:solidFill>
              <a:schemeClr val="tx1"/>
            </a:solidFill>
            <a:round/>
            <a:headEnd/>
            <a:tailEnd/>
          </a:ln>
        </p:spPr>
      </p:cxnSp>
      <p:cxnSp>
        <p:nvCxnSpPr>
          <p:cNvPr id="17495" name="AutoShape 27" hidden="0"/>
          <p:cNvCxnSpPr>
            <a:cxnSpLocks noChangeShapeType="1"/>
            <a:stCxn id="17484" idx="2"/>
            <a:endCxn id="17488" idx="0"/>
          </p:cNvCxnSpPr>
          <p:nvPr isPhoto="0" userDrawn="0"/>
        </p:nvCxnSpPr>
        <p:spPr bwMode="auto">
          <a:xfrm>
            <a:off x="9912351" y="3452432"/>
            <a:ext cx="304800" cy="87660"/>
          </a:xfrm>
          <a:prstGeom prst="straightConnector1">
            <a:avLst/>
          </a:prstGeom>
          <a:noFill/>
          <a:ln w="28575">
            <a:solidFill>
              <a:schemeClr val="tx1"/>
            </a:solidFill>
            <a:round/>
            <a:headEnd/>
            <a:tailEnd/>
          </a:ln>
        </p:spPr>
      </p:cxnSp>
      <p:cxnSp>
        <p:nvCxnSpPr>
          <p:cNvPr id="17496" name="AutoShape 28" hidden="0"/>
          <p:cNvCxnSpPr>
            <a:cxnSpLocks noChangeShapeType="1"/>
            <a:stCxn id="17486" idx="2"/>
            <a:endCxn id="17485" idx="0"/>
          </p:cNvCxnSpPr>
          <p:nvPr isPhoto="0" userDrawn="0"/>
        </p:nvCxnSpPr>
        <p:spPr bwMode="auto">
          <a:xfrm flipH="1">
            <a:off x="9455151" y="3878535"/>
            <a:ext cx="190500" cy="87660"/>
          </a:xfrm>
          <a:prstGeom prst="straightConnector1">
            <a:avLst/>
          </a:prstGeom>
          <a:noFill/>
          <a:ln w="28575">
            <a:solidFill>
              <a:schemeClr val="tx1"/>
            </a:solidFill>
            <a:round/>
            <a:headEnd/>
            <a:tailEnd/>
          </a:ln>
        </p:spPr>
      </p:cxnSp>
      <p:cxnSp>
        <p:nvCxnSpPr>
          <p:cNvPr id="17497" name="AutoShape 29" hidden="0"/>
          <p:cNvCxnSpPr>
            <a:cxnSpLocks noChangeShapeType="1"/>
            <a:stCxn id="17486" idx="2"/>
            <a:endCxn id="17489" idx="0"/>
          </p:cNvCxnSpPr>
          <p:nvPr isPhoto="0" userDrawn="0"/>
        </p:nvCxnSpPr>
        <p:spPr bwMode="auto">
          <a:xfrm>
            <a:off x="9645651" y="3878535"/>
            <a:ext cx="190500" cy="87660"/>
          </a:xfrm>
          <a:prstGeom prst="straightConnector1">
            <a:avLst/>
          </a:prstGeom>
          <a:noFill/>
          <a:ln w="28575">
            <a:solidFill>
              <a:schemeClr val="tx1"/>
            </a:solidFill>
            <a:round/>
            <a:headEnd/>
            <a:tailEnd/>
          </a:ln>
        </p:spPr>
      </p:cxnSp>
      <p:cxnSp>
        <p:nvCxnSpPr>
          <p:cNvPr id="17498" name="AutoShape 30" hidden="0"/>
          <p:cNvCxnSpPr>
            <a:cxnSpLocks noChangeShapeType="1"/>
            <a:stCxn id="17488" idx="2"/>
            <a:endCxn id="17487" idx="0"/>
          </p:cNvCxnSpPr>
          <p:nvPr isPhoto="0" userDrawn="0"/>
        </p:nvCxnSpPr>
        <p:spPr bwMode="auto">
          <a:xfrm>
            <a:off x="10217151" y="3878535"/>
            <a:ext cx="0" cy="87660"/>
          </a:xfrm>
          <a:prstGeom prst="straightConnector1">
            <a:avLst/>
          </a:prstGeom>
          <a:noFill/>
          <a:ln w="28575">
            <a:solidFill>
              <a:schemeClr val="tx1"/>
            </a:solidFill>
            <a:round/>
            <a:headEnd/>
            <a:tailEnd/>
          </a:ln>
        </p:spPr>
      </p:cxnSp>
      <p:cxnSp>
        <p:nvCxnSpPr>
          <p:cNvPr id="17499" name="AutoShape 31" hidden="0"/>
          <p:cNvCxnSpPr>
            <a:cxnSpLocks noChangeShapeType="1"/>
            <a:stCxn id="17485" idx="2"/>
            <a:endCxn id="17490" idx="0"/>
          </p:cNvCxnSpPr>
          <p:nvPr isPhoto="0" userDrawn="0"/>
        </p:nvCxnSpPr>
        <p:spPr bwMode="auto">
          <a:xfrm>
            <a:off x="9455151" y="4304636"/>
            <a:ext cx="0" cy="44387"/>
          </a:xfrm>
          <a:prstGeom prst="straightConnector1">
            <a:avLst/>
          </a:prstGeom>
          <a:noFill/>
          <a:ln w="28575">
            <a:solidFill>
              <a:schemeClr val="tx1"/>
            </a:solidFill>
            <a:round/>
            <a:headEnd/>
            <a:tailEnd/>
          </a:ln>
        </p:spPr>
      </p:cxnSp>
      <p:cxnSp>
        <p:nvCxnSpPr>
          <p:cNvPr id="17500" name="AutoShape 32" hidden="0"/>
          <p:cNvCxnSpPr>
            <a:cxnSpLocks noChangeShapeType="1"/>
            <a:stCxn id="17487" idx="2"/>
            <a:endCxn id="17491" idx="0"/>
          </p:cNvCxnSpPr>
          <p:nvPr isPhoto="0" userDrawn="0"/>
        </p:nvCxnSpPr>
        <p:spPr bwMode="auto">
          <a:xfrm flipH="1">
            <a:off x="10026651" y="4304636"/>
            <a:ext cx="190500" cy="44387"/>
          </a:xfrm>
          <a:prstGeom prst="straightConnector1">
            <a:avLst/>
          </a:prstGeom>
          <a:noFill/>
          <a:ln w="28575">
            <a:solidFill>
              <a:schemeClr val="tx1"/>
            </a:solidFill>
            <a:round/>
            <a:headEnd/>
            <a:tailEnd/>
          </a:ln>
        </p:spPr>
      </p:cxnSp>
      <p:cxnSp>
        <p:nvCxnSpPr>
          <p:cNvPr id="17501" name="AutoShape 33" hidden="0"/>
          <p:cNvCxnSpPr>
            <a:cxnSpLocks noChangeShapeType="1"/>
            <a:stCxn id="17487" idx="2"/>
            <a:endCxn id="17492" idx="0"/>
          </p:cNvCxnSpPr>
          <p:nvPr isPhoto="0" userDrawn="0"/>
        </p:nvCxnSpPr>
        <p:spPr bwMode="auto">
          <a:xfrm>
            <a:off x="10217153" y="4304635"/>
            <a:ext cx="222249" cy="87663"/>
          </a:xfrm>
          <a:prstGeom prst="straightConnector1">
            <a:avLst/>
          </a:prstGeom>
          <a:noFill/>
          <a:ln w="28575">
            <a:solidFill>
              <a:schemeClr val="tx1"/>
            </a:solidFill>
            <a:round/>
            <a:headEnd/>
            <a:tailEnd/>
          </a:ln>
        </p:spPr>
      </p:cxnSp>
      <p:cxnSp>
        <p:nvCxnSpPr>
          <p:cNvPr id="17502" name="AutoShape 34" hidden="0"/>
          <p:cNvCxnSpPr>
            <a:cxnSpLocks noChangeShapeType="1"/>
            <a:stCxn id="17491" idx="2"/>
            <a:endCxn id="17493" idx="0"/>
          </p:cNvCxnSpPr>
          <p:nvPr isPhoto="0" userDrawn="0"/>
        </p:nvCxnSpPr>
        <p:spPr bwMode="auto">
          <a:xfrm>
            <a:off x="10026651" y="4687463"/>
            <a:ext cx="0" cy="34399"/>
          </a:xfrm>
          <a:prstGeom prst="straightConnector1">
            <a:avLst/>
          </a:prstGeom>
          <a:noFill/>
          <a:ln w="28575">
            <a:solidFill>
              <a:schemeClr val="tx1"/>
            </a:solidFill>
            <a:round/>
            <a:headEnd/>
            <a:tailEnd/>
          </a:ln>
        </p:spPr>
      </p:cxnSp>
      <p:sp>
        <p:nvSpPr>
          <p:cNvPr id="17458" name="Text Box 35" hidden="0"/>
          <p:cNvSpPr txBox="1">
            <a:spLocks noChangeArrowheads="1"/>
          </p:cNvSpPr>
          <p:nvPr isPhoto="0" userDrawn="0"/>
        </p:nvSpPr>
        <p:spPr bwMode="auto">
          <a:xfrm>
            <a:off x="11264902" y="3506804"/>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cxnSp>
        <p:nvCxnSpPr>
          <p:cNvPr id="17459" name="AutoShape 36" hidden="0"/>
          <p:cNvCxnSpPr>
            <a:cxnSpLocks noChangeShapeType="1"/>
            <a:stCxn id="17450" idx="2"/>
            <a:endCxn id="17458" idx="0"/>
          </p:cNvCxnSpPr>
          <p:nvPr isPhoto="0" userDrawn="0"/>
        </p:nvCxnSpPr>
        <p:spPr bwMode="auto">
          <a:xfrm>
            <a:off x="11423651" y="3452434"/>
            <a:ext cx="0" cy="54372"/>
          </a:xfrm>
          <a:prstGeom prst="straightConnector1">
            <a:avLst/>
          </a:prstGeom>
          <a:noFill/>
          <a:ln w="28575">
            <a:solidFill>
              <a:schemeClr val="tx1"/>
            </a:solidFill>
            <a:round/>
            <a:headEnd/>
            <a:tailEnd/>
          </a:ln>
        </p:spPr>
      </p:cxnSp>
      <p:sp>
        <p:nvSpPr>
          <p:cNvPr id="17465" name="Text Box 38" hidden="0"/>
          <p:cNvSpPr txBox="1">
            <a:spLocks noChangeArrowheads="1"/>
          </p:cNvSpPr>
          <p:nvPr isPhoto="0" userDrawn="0"/>
        </p:nvSpPr>
        <p:spPr bwMode="auto">
          <a:xfrm>
            <a:off x="8280402" y="3540093"/>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e</a:t>
            </a:r>
            <a:endParaRPr/>
          </a:p>
        </p:txBody>
      </p:sp>
      <p:sp>
        <p:nvSpPr>
          <p:cNvPr id="17466" name="Text Box 39" hidden="0"/>
          <p:cNvSpPr txBox="1">
            <a:spLocks noChangeArrowheads="1"/>
          </p:cNvSpPr>
          <p:nvPr isPhoto="0" userDrawn="0"/>
        </p:nvSpPr>
        <p:spPr bwMode="auto">
          <a:xfrm>
            <a:off x="7772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p</a:t>
            </a:r>
            <a:endParaRPr/>
          </a:p>
        </p:txBody>
      </p:sp>
      <p:sp>
        <p:nvSpPr>
          <p:cNvPr id="17467" name="Text Box 40" hidden="0"/>
          <p:cNvSpPr txBox="1">
            <a:spLocks noChangeArrowheads="1"/>
          </p:cNvSpPr>
          <p:nvPr isPhoto="0" userDrawn="0"/>
        </p:nvSpPr>
        <p:spPr bwMode="auto">
          <a:xfrm>
            <a:off x="79629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h</a:t>
            </a:r>
            <a:endParaRPr/>
          </a:p>
        </p:txBody>
      </p:sp>
      <p:sp>
        <p:nvSpPr>
          <p:cNvPr id="17468" name="Text Box 41" hidden="0"/>
          <p:cNvSpPr txBox="1">
            <a:spLocks noChangeArrowheads="1"/>
          </p:cNvSpPr>
          <p:nvPr isPhoto="0" userDrawn="0"/>
        </p:nvSpPr>
        <p:spPr bwMode="auto">
          <a:xfrm>
            <a:off x="8534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f</a:t>
            </a:r>
            <a:endParaRPr/>
          </a:p>
        </p:txBody>
      </p:sp>
      <p:sp>
        <p:nvSpPr>
          <p:cNvPr id="17469" name="Text Box 42" hidden="0"/>
          <p:cNvSpPr txBox="1">
            <a:spLocks noChangeArrowheads="1"/>
          </p:cNvSpPr>
          <p:nvPr isPhoto="0" userDrawn="0"/>
        </p:nvSpPr>
        <p:spPr bwMode="auto">
          <a:xfrm>
            <a:off x="8534402" y="3966195"/>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r</a:t>
            </a:r>
            <a:endParaRPr/>
          </a:p>
        </p:txBody>
      </p:sp>
      <p:sp>
        <p:nvSpPr>
          <p:cNvPr id="17470" name="Text Box 43" hidden="0"/>
          <p:cNvSpPr txBox="1">
            <a:spLocks noChangeArrowheads="1"/>
          </p:cNvSpPr>
          <p:nvPr isPhoto="0" userDrawn="0"/>
        </p:nvSpPr>
        <p:spPr bwMode="auto">
          <a:xfrm>
            <a:off x="8153402" y="4392296"/>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71" name="Text Box 44" hidden="0"/>
          <p:cNvSpPr txBox="1">
            <a:spLocks noChangeArrowheads="1"/>
          </p:cNvSpPr>
          <p:nvPr isPhoto="0" userDrawn="0"/>
        </p:nvSpPr>
        <p:spPr bwMode="auto">
          <a:xfrm>
            <a:off x="7772402" y="477512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q</a:t>
            </a:r>
            <a:endParaRPr/>
          </a:p>
        </p:txBody>
      </p:sp>
      <p:sp>
        <p:nvSpPr>
          <p:cNvPr id="17472" name="Text Box 45" hidden="0"/>
          <p:cNvSpPr txBox="1">
            <a:spLocks noChangeArrowheads="1"/>
          </p:cNvSpPr>
          <p:nvPr isPhoto="0" userDrawn="0"/>
        </p:nvSpPr>
        <p:spPr bwMode="auto">
          <a:xfrm>
            <a:off x="8343902" y="4775121"/>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c</a:t>
            </a:r>
            <a:endParaRPr/>
          </a:p>
        </p:txBody>
      </p:sp>
      <p:sp>
        <p:nvSpPr>
          <p:cNvPr id="17473" name="Text Box 46" hidden="0"/>
          <p:cNvSpPr txBox="1">
            <a:spLocks noChangeArrowheads="1"/>
          </p:cNvSpPr>
          <p:nvPr isPhoto="0" userDrawn="0"/>
        </p:nvSpPr>
        <p:spPr bwMode="auto">
          <a:xfrm>
            <a:off x="8597900" y="4818397"/>
            <a:ext cx="6350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b="1">
                <a:solidFill>
                  <a:srgbClr val="CC0000"/>
                </a:solidFill>
              </a:rPr>
              <a:t>G</a:t>
            </a:r>
            <a:endParaRPr/>
          </a:p>
        </p:txBody>
      </p:sp>
      <p:sp>
        <p:nvSpPr>
          <p:cNvPr id="17474" name="Text Box 47" hidden="0"/>
          <p:cNvSpPr txBox="1">
            <a:spLocks noChangeArrowheads="1"/>
          </p:cNvSpPr>
          <p:nvPr isPhoto="0" userDrawn="0"/>
        </p:nvSpPr>
        <p:spPr bwMode="auto">
          <a:xfrm>
            <a:off x="8343902" y="5147960"/>
            <a:ext cx="317500" cy="338440"/>
          </a:xfrm>
          <a:prstGeom prst="rect">
            <a:avLst/>
          </a:prstGeom>
          <a:noFill/>
          <a:ln w="9525">
            <a:noFill/>
            <a:miter lim="800000"/>
            <a:headEnd/>
            <a:tailEnd/>
          </a:ln>
        </p:spPr>
        <p:txBody>
          <a:bodyPr lIns="91436" tIns="45718" rIns="91436" bIns="45718">
            <a:spAutoFit/>
          </a:bodyPr>
          <a:lstStyle/>
          <a:p>
            <a:pPr algn="ctr">
              <a:spcBef>
                <a:spcPts val="0"/>
              </a:spcBef>
              <a:defRPr/>
            </a:pPr>
            <a:r>
              <a:rPr lang="en-US" sz="1600" i="1"/>
              <a:t>a</a:t>
            </a:r>
            <a:endParaRPr/>
          </a:p>
        </p:txBody>
      </p:sp>
      <p:cxnSp>
        <p:nvCxnSpPr>
          <p:cNvPr id="17475" name="AutoShape 48" hidden="0"/>
          <p:cNvCxnSpPr>
            <a:cxnSpLocks noChangeShapeType="1"/>
            <a:stCxn id="17465" idx="2"/>
            <a:endCxn id="17467" idx="0"/>
          </p:cNvCxnSpPr>
          <p:nvPr isPhoto="0" userDrawn="0"/>
        </p:nvCxnSpPr>
        <p:spPr bwMode="auto">
          <a:xfrm flipH="1">
            <a:off x="8121651" y="3878535"/>
            <a:ext cx="317500" cy="87660"/>
          </a:xfrm>
          <a:prstGeom prst="straightConnector1">
            <a:avLst/>
          </a:prstGeom>
          <a:noFill/>
          <a:ln w="28575">
            <a:solidFill>
              <a:schemeClr val="tx1"/>
            </a:solidFill>
            <a:round/>
            <a:headEnd/>
            <a:tailEnd/>
          </a:ln>
        </p:spPr>
      </p:cxnSp>
      <p:cxnSp>
        <p:nvCxnSpPr>
          <p:cNvPr id="17476" name="AutoShape 49" hidden="0"/>
          <p:cNvCxnSpPr>
            <a:cxnSpLocks noChangeShapeType="1"/>
            <a:stCxn id="17465" idx="2"/>
            <a:endCxn id="17469" idx="0"/>
          </p:cNvCxnSpPr>
          <p:nvPr isPhoto="0" userDrawn="0"/>
        </p:nvCxnSpPr>
        <p:spPr bwMode="auto">
          <a:xfrm>
            <a:off x="8439151" y="3878535"/>
            <a:ext cx="254000" cy="87660"/>
          </a:xfrm>
          <a:prstGeom prst="straightConnector1">
            <a:avLst/>
          </a:prstGeom>
          <a:noFill/>
          <a:ln w="28575">
            <a:solidFill>
              <a:schemeClr val="tx1"/>
            </a:solidFill>
            <a:round/>
            <a:headEnd/>
            <a:tailEnd/>
          </a:ln>
        </p:spPr>
      </p:cxnSp>
      <p:cxnSp>
        <p:nvCxnSpPr>
          <p:cNvPr id="17477" name="AutoShape 50" hidden="0"/>
          <p:cNvCxnSpPr>
            <a:cxnSpLocks noChangeShapeType="1"/>
            <a:stCxn id="17467" idx="2"/>
            <a:endCxn id="17466" idx="0"/>
          </p:cNvCxnSpPr>
          <p:nvPr isPhoto="0" userDrawn="0"/>
        </p:nvCxnSpPr>
        <p:spPr bwMode="auto">
          <a:xfrm flipH="1">
            <a:off x="7931151" y="4304636"/>
            <a:ext cx="190500" cy="87660"/>
          </a:xfrm>
          <a:prstGeom prst="straightConnector1">
            <a:avLst/>
          </a:prstGeom>
          <a:noFill/>
          <a:ln w="28575">
            <a:solidFill>
              <a:schemeClr val="tx1"/>
            </a:solidFill>
            <a:round/>
            <a:headEnd/>
            <a:tailEnd/>
          </a:ln>
        </p:spPr>
      </p:cxnSp>
      <p:cxnSp>
        <p:nvCxnSpPr>
          <p:cNvPr id="17478" name="AutoShape 51" hidden="0"/>
          <p:cNvCxnSpPr>
            <a:cxnSpLocks noChangeShapeType="1"/>
            <a:stCxn id="17467" idx="2"/>
            <a:endCxn id="17470" idx="0"/>
          </p:cNvCxnSpPr>
          <p:nvPr isPhoto="0" userDrawn="0"/>
        </p:nvCxnSpPr>
        <p:spPr bwMode="auto">
          <a:xfrm>
            <a:off x="8121651" y="4304636"/>
            <a:ext cx="190500" cy="87660"/>
          </a:xfrm>
          <a:prstGeom prst="straightConnector1">
            <a:avLst/>
          </a:prstGeom>
          <a:noFill/>
          <a:ln w="28575">
            <a:solidFill>
              <a:schemeClr val="tx1"/>
            </a:solidFill>
            <a:round/>
            <a:headEnd/>
            <a:tailEnd/>
          </a:ln>
        </p:spPr>
      </p:cxnSp>
      <p:cxnSp>
        <p:nvCxnSpPr>
          <p:cNvPr id="17479" name="AutoShape 52" hidden="0"/>
          <p:cNvCxnSpPr>
            <a:cxnSpLocks noChangeShapeType="1"/>
            <a:stCxn id="17469" idx="2"/>
            <a:endCxn id="17468" idx="0"/>
          </p:cNvCxnSpPr>
          <p:nvPr isPhoto="0" userDrawn="0"/>
        </p:nvCxnSpPr>
        <p:spPr bwMode="auto">
          <a:xfrm>
            <a:off x="8693151" y="4304636"/>
            <a:ext cx="0" cy="87660"/>
          </a:xfrm>
          <a:prstGeom prst="straightConnector1">
            <a:avLst/>
          </a:prstGeom>
          <a:noFill/>
          <a:ln w="28575">
            <a:solidFill>
              <a:schemeClr val="tx1"/>
            </a:solidFill>
            <a:round/>
            <a:headEnd/>
            <a:tailEnd/>
          </a:ln>
        </p:spPr>
      </p:cxnSp>
      <p:cxnSp>
        <p:nvCxnSpPr>
          <p:cNvPr id="17480" name="AutoShape 53" hidden="0"/>
          <p:cNvCxnSpPr>
            <a:cxnSpLocks noChangeShapeType="1"/>
            <a:stCxn id="17466" idx="2"/>
            <a:endCxn id="17471" idx="0"/>
          </p:cNvCxnSpPr>
          <p:nvPr isPhoto="0" userDrawn="0"/>
        </p:nvCxnSpPr>
        <p:spPr bwMode="auto">
          <a:xfrm>
            <a:off x="7931151" y="4730737"/>
            <a:ext cx="0" cy="44387"/>
          </a:xfrm>
          <a:prstGeom prst="straightConnector1">
            <a:avLst/>
          </a:prstGeom>
          <a:noFill/>
          <a:ln w="28575">
            <a:solidFill>
              <a:schemeClr val="tx1"/>
            </a:solidFill>
            <a:round/>
            <a:headEnd/>
            <a:tailEnd/>
          </a:ln>
        </p:spPr>
      </p:cxnSp>
      <p:cxnSp>
        <p:nvCxnSpPr>
          <p:cNvPr id="17481" name="AutoShape 54" hidden="0"/>
          <p:cNvCxnSpPr>
            <a:cxnSpLocks noChangeShapeType="1"/>
            <a:stCxn id="17468" idx="2"/>
            <a:endCxn id="17472" idx="0"/>
          </p:cNvCxnSpPr>
          <p:nvPr isPhoto="0" userDrawn="0"/>
        </p:nvCxnSpPr>
        <p:spPr bwMode="auto">
          <a:xfrm flipH="1">
            <a:off x="8502651" y="4730737"/>
            <a:ext cx="190500" cy="44387"/>
          </a:xfrm>
          <a:prstGeom prst="straightConnector1">
            <a:avLst/>
          </a:prstGeom>
          <a:noFill/>
          <a:ln w="28575">
            <a:solidFill>
              <a:schemeClr val="tx1"/>
            </a:solidFill>
            <a:round/>
            <a:headEnd/>
            <a:tailEnd/>
          </a:ln>
        </p:spPr>
      </p:cxnSp>
      <p:cxnSp>
        <p:nvCxnSpPr>
          <p:cNvPr id="17482" name="AutoShape 55" hidden="0"/>
          <p:cNvCxnSpPr>
            <a:cxnSpLocks noChangeShapeType="1"/>
            <a:stCxn id="17468" idx="2"/>
            <a:endCxn id="17473" idx="0"/>
          </p:cNvCxnSpPr>
          <p:nvPr isPhoto="0" userDrawn="0"/>
        </p:nvCxnSpPr>
        <p:spPr bwMode="auto">
          <a:xfrm>
            <a:off x="8693149" y="4730736"/>
            <a:ext cx="222251" cy="87660"/>
          </a:xfrm>
          <a:prstGeom prst="straightConnector1">
            <a:avLst/>
          </a:prstGeom>
          <a:noFill/>
          <a:ln w="28575">
            <a:solidFill>
              <a:schemeClr val="tx1"/>
            </a:solidFill>
            <a:round/>
            <a:headEnd/>
            <a:tailEnd/>
          </a:ln>
        </p:spPr>
      </p:cxnSp>
      <p:cxnSp>
        <p:nvCxnSpPr>
          <p:cNvPr id="17483" name="AutoShape 56" hidden="0"/>
          <p:cNvCxnSpPr>
            <a:cxnSpLocks noChangeShapeType="1"/>
            <a:stCxn id="17472" idx="2"/>
            <a:endCxn id="17474" idx="0"/>
          </p:cNvCxnSpPr>
          <p:nvPr isPhoto="0" userDrawn="0"/>
        </p:nvCxnSpPr>
        <p:spPr bwMode="auto">
          <a:xfrm>
            <a:off x="8502651" y="5113563"/>
            <a:ext cx="0" cy="34399"/>
          </a:xfrm>
          <a:prstGeom prst="straightConnector1">
            <a:avLst/>
          </a:prstGeom>
          <a:noFill/>
          <a:ln w="28575">
            <a:solidFill>
              <a:schemeClr val="tx1"/>
            </a:solidFill>
            <a:round/>
            <a:headEnd/>
            <a:tailEnd/>
          </a:ln>
        </p:spPr>
      </p:cxnSp>
      <p:cxnSp>
        <p:nvCxnSpPr>
          <p:cNvPr id="17461" name="AutoShape 57" hidden="0"/>
          <p:cNvCxnSpPr>
            <a:cxnSpLocks noChangeShapeType="1"/>
            <a:stCxn id="17449" idx="2"/>
            <a:endCxn id="17465" idx="0"/>
          </p:cNvCxnSpPr>
          <p:nvPr isPhoto="0" userDrawn="0"/>
        </p:nvCxnSpPr>
        <p:spPr bwMode="auto">
          <a:xfrm>
            <a:off x="7613651" y="3505697"/>
            <a:ext cx="825500" cy="34399"/>
          </a:xfrm>
          <a:prstGeom prst="straightConnector1">
            <a:avLst/>
          </a:prstGeom>
          <a:noFill/>
          <a:ln w="28575">
            <a:solidFill>
              <a:schemeClr val="tx1"/>
            </a:solidFill>
            <a:round/>
            <a:headEnd/>
            <a:tailEnd/>
          </a:ln>
        </p:spPr>
      </p:cxnSp>
      <p:cxnSp>
        <p:nvCxnSpPr>
          <p:cNvPr id="17462" name="AutoShape 58" hidden="0"/>
          <p:cNvCxnSpPr>
            <a:cxnSpLocks noChangeShapeType="1"/>
            <a:stCxn id="17446" idx="2"/>
            <a:endCxn id="17449" idx="0"/>
          </p:cNvCxnSpPr>
          <p:nvPr isPhoto="0" userDrawn="0"/>
        </p:nvCxnSpPr>
        <p:spPr bwMode="auto">
          <a:xfrm flipH="1">
            <a:off x="7613651" y="3015882"/>
            <a:ext cx="2032000" cy="151375"/>
          </a:xfrm>
          <a:prstGeom prst="straightConnector1">
            <a:avLst/>
          </a:prstGeom>
          <a:noFill/>
          <a:ln w="28575">
            <a:solidFill>
              <a:schemeClr val="tx1"/>
            </a:solidFill>
            <a:round/>
            <a:headEnd/>
            <a:tailEnd/>
          </a:ln>
        </p:spPr>
      </p:cxnSp>
      <p:cxnSp>
        <p:nvCxnSpPr>
          <p:cNvPr id="17463" name="AutoShape 59" hidden="0"/>
          <p:cNvCxnSpPr>
            <a:cxnSpLocks noChangeShapeType="1"/>
            <a:stCxn id="17446" idx="2"/>
            <a:endCxn id="17484" idx="0"/>
          </p:cNvCxnSpPr>
          <p:nvPr isPhoto="0" userDrawn="0"/>
        </p:nvCxnSpPr>
        <p:spPr bwMode="auto">
          <a:xfrm>
            <a:off x="9645651" y="3015880"/>
            <a:ext cx="266700" cy="98112"/>
          </a:xfrm>
          <a:prstGeom prst="straightConnector1">
            <a:avLst/>
          </a:prstGeom>
          <a:noFill/>
          <a:ln w="28575">
            <a:solidFill>
              <a:schemeClr val="tx1"/>
            </a:solidFill>
            <a:round/>
            <a:headEnd/>
            <a:tailEnd/>
          </a:ln>
        </p:spPr>
      </p:cxnSp>
      <p:cxnSp>
        <p:nvCxnSpPr>
          <p:cNvPr id="17464" name="AutoShape 60" hidden="0"/>
          <p:cNvCxnSpPr>
            <a:cxnSpLocks noChangeShapeType="1"/>
            <a:stCxn id="17446" idx="2"/>
            <a:endCxn id="17450" idx="0"/>
          </p:cNvCxnSpPr>
          <p:nvPr isPhoto="0" userDrawn="0"/>
        </p:nvCxnSpPr>
        <p:spPr bwMode="auto">
          <a:xfrm>
            <a:off x="9645651" y="3015880"/>
            <a:ext cx="1778000" cy="98112"/>
          </a:xfrm>
          <a:prstGeom prst="straightConnector1">
            <a:avLst/>
          </a:prstGeom>
          <a:noFill/>
          <a:ln w="28575">
            <a:solidFill>
              <a:schemeClr val="tx1"/>
            </a:solidFill>
            <a:round/>
            <a:headEnd/>
            <a:tailEnd/>
          </a:ln>
        </p:spPr>
      </p:cxnSp>
      <p:grpSp>
        <p:nvGrpSpPr>
          <p:cNvPr id="17416" name="Group 62" hidden="0"/>
          <p:cNvGrpSpPr/>
          <p:nvPr isPhoto="0" userDrawn="0"/>
        </p:nvGrpSpPr>
        <p:grpSpPr bwMode="auto">
          <a:xfrm>
            <a:off x="681037" y="3124200"/>
            <a:ext cx="3205163" cy="1768475"/>
            <a:chOff x="336" y="576"/>
            <a:chExt cx="4848" cy="2784"/>
          </a:xfrm>
        </p:grpSpPr>
        <p:sp>
          <p:nvSpPr>
            <p:cNvPr id="17418" name="AutoShape 63" hidden="0"/>
            <p:cNvSpPr>
              <a:spLocks noChangeArrowheads="1"/>
            </p:cNvSpPr>
            <p:nvPr isPhoto="0" userDrawn="0"/>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a:t>S</a:t>
              </a:r>
              <a:endParaRPr/>
            </a:p>
          </p:txBody>
        </p:sp>
        <p:sp>
          <p:nvSpPr>
            <p:cNvPr id="17419" name="AutoShape 64" hidden="0"/>
            <p:cNvSpPr>
              <a:spLocks noChangeArrowheads="1"/>
            </p:cNvSpPr>
            <p:nvPr isPhoto="0" userDrawn="0"/>
          </p:nvSpPr>
          <p:spPr bwMode="auto">
            <a:xfrm>
              <a:off x="4703" y="57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a:t>G</a:t>
              </a:r>
              <a:endParaRPr/>
            </a:p>
          </p:txBody>
        </p:sp>
        <p:sp>
          <p:nvSpPr>
            <p:cNvPr id="17420" name="AutoShape 65" hidden="0"/>
            <p:cNvSpPr>
              <a:spLocks noChangeArrowheads="1"/>
            </p:cNvSpPr>
            <p:nvPr isPhoto="0" userDrawn="0"/>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d</a:t>
              </a:r>
              <a:endParaRPr/>
            </a:p>
          </p:txBody>
        </p:sp>
        <p:sp>
          <p:nvSpPr>
            <p:cNvPr id="17421" name="AutoShape 66" hidden="0"/>
            <p:cNvSpPr>
              <a:spLocks noChangeArrowheads="1"/>
            </p:cNvSpPr>
            <p:nvPr isPhoto="0" userDrawn="0"/>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b</a:t>
              </a:r>
              <a:endParaRPr/>
            </a:p>
          </p:txBody>
        </p:sp>
        <p:sp>
          <p:nvSpPr>
            <p:cNvPr id="17422" name="AutoShape 67" hidden="0"/>
            <p:cNvSpPr>
              <a:spLocks noChangeArrowheads="1"/>
            </p:cNvSpPr>
            <p:nvPr isPhoto="0" userDrawn="0"/>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p</a:t>
              </a:r>
              <a:endParaRPr/>
            </a:p>
          </p:txBody>
        </p:sp>
        <p:sp>
          <p:nvSpPr>
            <p:cNvPr id="17423" name="AutoShape 68" hidden="0"/>
            <p:cNvSpPr>
              <a:spLocks noChangeArrowheads="1"/>
            </p:cNvSpPr>
            <p:nvPr isPhoto="0" userDrawn="0"/>
          </p:nvSpPr>
          <p:spPr bwMode="auto">
            <a:xfrm>
              <a:off x="2351" y="2880"/>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q</a:t>
              </a:r>
              <a:endParaRPr/>
            </a:p>
          </p:txBody>
        </p:sp>
        <p:sp>
          <p:nvSpPr>
            <p:cNvPr id="17424" name="AutoShape 69" hidden="0"/>
            <p:cNvSpPr>
              <a:spLocks noChangeArrowheads="1"/>
            </p:cNvSpPr>
            <p:nvPr isPhoto="0" userDrawn="0"/>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c</a:t>
              </a:r>
              <a:endParaRPr/>
            </a:p>
          </p:txBody>
        </p:sp>
        <p:sp>
          <p:nvSpPr>
            <p:cNvPr id="17425" name="AutoShape 70" hidden="0"/>
            <p:cNvSpPr>
              <a:spLocks noChangeArrowheads="1"/>
            </p:cNvSpPr>
            <p:nvPr isPhoto="0" userDrawn="0"/>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e</a:t>
              </a:r>
              <a:endParaRPr/>
            </a:p>
          </p:txBody>
        </p:sp>
        <p:sp>
          <p:nvSpPr>
            <p:cNvPr id="17426" name="AutoShape 71" hidden="0"/>
            <p:cNvSpPr>
              <a:spLocks noChangeArrowheads="1"/>
            </p:cNvSpPr>
            <p:nvPr isPhoto="0" userDrawn="0"/>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h</a:t>
              </a:r>
              <a:endParaRPr/>
            </a:p>
          </p:txBody>
        </p:sp>
        <p:sp>
          <p:nvSpPr>
            <p:cNvPr id="17427" name="AutoShape 72" hidden="0"/>
            <p:cNvSpPr>
              <a:spLocks noChangeArrowheads="1"/>
            </p:cNvSpPr>
            <p:nvPr isPhoto="0" userDrawn="0"/>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a</a:t>
              </a:r>
              <a:endParaRPr/>
            </a:p>
          </p:txBody>
        </p:sp>
        <p:sp>
          <p:nvSpPr>
            <p:cNvPr id="17428" name="AutoShape 73" hidden="0"/>
            <p:cNvSpPr>
              <a:spLocks noChangeArrowheads="1"/>
            </p:cNvSpPr>
            <p:nvPr isPhoto="0" userDrawn="0"/>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f</a:t>
              </a:r>
              <a:endParaRPr/>
            </a:p>
          </p:txBody>
        </p:sp>
        <p:sp>
          <p:nvSpPr>
            <p:cNvPr id="17429" name="AutoShape 74" hidden="0"/>
            <p:cNvSpPr>
              <a:spLocks noChangeArrowheads="1"/>
            </p:cNvSpPr>
            <p:nvPr isPhoto="0" userDrawn="0"/>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defRPr/>
              </a:pPr>
              <a:r>
                <a:rPr lang="en-US" sz="1500" i="1"/>
                <a:t>r</a:t>
              </a:r>
              <a:endParaRPr/>
            </a:p>
          </p:txBody>
        </p:sp>
        <p:cxnSp>
          <p:nvCxnSpPr>
            <p:cNvPr id="17430" name="AutoShape 75" hidden="0"/>
            <p:cNvCxnSpPr>
              <a:cxnSpLocks noChangeShapeType="1"/>
              <a:stCxn id="17418" idx="5"/>
              <a:endCxn id="17422" idx="2"/>
            </p:cNvCxnSpPr>
            <p:nvPr isPhoto="0" userDrawn="0"/>
          </p:nvCxnSpPr>
          <p:spPr bwMode="auto">
            <a:xfrm>
              <a:off x="746" y="2617"/>
              <a:ext cx="454" cy="358"/>
            </a:xfrm>
            <a:prstGeom prst="straightConnector1">
              <a:avLst/>
            </a:prstGeom>
            <a:noFill/>
            <a:ln w="28575">
              <a:solidFill>
                <a:schemeClr val="tx1"/>
              </a:solidFill>
              <a:round/>
              <a:headEnd/>
              <a:tailEnd type="triangle" w="med" len="med"/>
            </a:ln>
          </p:spPr>
        </p:cxnSp>
        <p:cxnSp>
          <p:nvCxnSpPr>
            <p:cNvPr id="17431" name="AutoShape 76" hidden="0"/>
            <p:cNvCxnSpPr>
              <a:cxnSpLocks noChangeShapeType="1"/>
              <a:stCxn id="17422" idx="5"/>
              <a:endCxn id="17423" idx="2"/>
            </p:cNvCxnSpPr>
            <p:nvPr isPhoto="0" userDrawn="0"/>
          </p:nvCxnSpPr>
          <p:spPr bwMode="auto">
            <a:xfrm flipV="1">
              <a:off x="1609" y="3120"/>
              <a:ext cx="742" cy="26"/>
            </a:xfrm>
            <a:prstGeom prst="straightConnector1">
              <a:avLst/>
            </a:prstGeom>
            <a:noFill/>
            <a:ln w="28575">
              <a:solidFill>
                <a:schemeClr val="tx1"/>
              </a:solidFill>
              <a:round/>
              <a:headEnd/>
              <a:tailEnd type="triangle" w="med" len="med"/>
            </a:ln>
          </p:spPr>
        </p:cxnSp>
        <p:cxnSp>
          <p:nvCxnSpPr>
            <p:cNvPr id="17432" name="AutoShape 77" hidden="0"/>
            <p:cNvCxnSpPr>
              <a:cxnSpLocks noChangeShapeType="1"/>
              <a:stCxn id="17426" idx="3"/>
              <a:endCxn id="17423" idx="7"/>
            </p:cNvCxnSpPr>
            <p:nvPr isPhoto="0" userDrawn="0"/>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hidden="0"/>
            <p:cNvCxnSpPr>
              <a:cxnSpLocks noChangeShapeType="1"/>
              <a:stCxn id="17426" idx="2"/>
              <a:endCxn id="17422" idx="6"/>
            </p:cNvCxnSpPr>
            <p:nvPr isPhoto="0" userDrawn="0"/>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hidden="0"/>
            <p:cNvCxnSpPr>
              <a:cxnSpLocks noChangeShapeType="1"/>
              <a:stCxn id="17425" idx="4"/>
              <a:endCxn id="17426" idx="7"/>
            </p:cNvCxnSpPr>
            <p:nvPr isPhoto="0" userDrawn="0"/>
          </p:nvCxnSpPr>
          <p:spPr bwMode="auto">
            <a:xfrm flipH="1">
              <a:off x="3578" y="2064"/>
              <a:ext cx="213" cy="262"/>
            </a:xfrm>
            <a:prstGeom prst="straightConnector1">
              <a:avLst/>
            </a:prstGeom>
            <a:noFill/>
            <a:ln w="28575">
              <a:solidFill>
                <a:schemeClr val="tx1"/>
              </a:solidFill>
              <a:round/>
              <a:headEnd/>
              <a:tailEnd type="triangle" w="med" len="med"/>
            </a:ln>
          </p:spPr>
        </p:cxnSp>
        <p:cxnSp>
          <p:nvCxnSpPr>
            <p:cNvPr id="17435" name="AutoShape 80" hidden="0"/>
            <p:cNvCxnSpPr>
              <a:cxnSpLocks noChangeShapeType="1"/>
              <a:stCxn id="17425" idx="5"/>
              <a:endCxn id="17429" idx="1"/>
            </p:cNvCxnSpPr>
            <p:nvPr isPhoto="0" userDrawn="0"/>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hidden="0"/>
            <p:cNvCxnSpPr>
              <a:cxnSpLocks noChangeShapeType="1"/>
              <a:stCxn id="17429" idx="0"/>
              <a:endCxn id="17428" idx="4"/>
            </p:cNvCxnSpPr>
            <p:nvPr isPhoto="0" userDrawn="0"/>
          </p:nvCxnSpPr>
          <p:spPr bwMode="auto">
            <a:xfrm flipV="1">
              <a:off x="4608" y="2351"/>
              <a:ext cx="192" cy="384"/>
            </a:xfrm>
            <a:prstGeom prst="straightConnector1">
              <a:avLst/>
            </a:prstGeom>
            <a:noFill/>
            <a:ln w="28575">
              <a:solidFill>
                <a:srgbClr val="CC0000"/>
              </a:solidFill>
              <a:round/>
              <a:headEnd/>
              <a:tailEnd type="triangle" w="med" len="med"/>
            </a:ln>
          </p:spPr>
        </p:cxnSp>
        <p:cxnSp>
          <p:nvCxnSpPr>
            <p:cNvPr id="17437" name="AutoShape 82" hidden="0"/>
            <p:cNvCxnSpPr>
              <a:cxnSpLocks noChangeShapeType="1"/>
              <a:stCxn id="17428" idx="0"/>
              <a:endCxn id="17419" idx="4"/>
            </p:cNvCxnSpPr>
            <p:nvPr isPhoto="0" userDrawn="0"/>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hidden="0"/>
            <p:cNvCxnSpPr>
              <a:cxnSpLocks noChangeShapeType="1"/>
              <a:stCxn id="17418" idx="7"/>
            </p:cNvCxnSpPr>
            <p:nvPr isPhoto="0" userDrawn="0"/>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hidden="0"/>
            <p:cNvCxnSpPr>
              <a:cxnSpLocks noChangeShapeType="1"/>
              <a:stCxn id="17420" idx="1"/>
              <a:endCxn id="17421" idx="5"/>
            </p:cNvCxnSpPr>
            <p:nvPr isPhoto="0" userDrawn="0"/>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hidden="0"/>
            <p:cNvCxnSpPr>
              <a:cxnSpLocks noChangeShapeType="1"/>
              <a:endCxn id="17427" idx="2"/>
            </p:cNvCxnSpPr>
            <p:nvPr isPhoto="0" userDrawn="0"/>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hidden="0"/>
            <p:cNvCxnSpPr>
              <a:cxnSpLocks noChangeShapeType="1"/>
              <a:stCxn id="17424" idx="2"/>
              <a:endCxn id="17427" idx="6"/>
            </p:cNvCxnSpPr>
            <p:nvPr isPhoto="0" userDrawn="0"/>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hidden="0"/>
            <p:cNvCxnSpPr>
              <a:cxnSpLocks noChangeShapeType="1"/>
              <a:stCxn id="17420" idx="7"/>
              <a:endCxn id="17424" idx="3"/>
            </p:cNvCxnSpPr>
            <p:nvPr isPhoto="0" userDrawn="0"/>
          </p:nvCxnSpPr>
          <p:spPr bwMode="auto">
            <a:xfrm flipV="1">
              <a:off x="2138" y="1418"/>
              <a:ext cx="812" cy="427"/>
            </a:xfrm>
            <a:prstGeom prst="straightConnector1">
              <a:avLst/>
            </a:prstGeom>
            <a:noFill/>
            <a:ln w="28575">
              <a:solidFill>
                <a:schemeClr val="tx1"/>
              </a:solidFill>
              <a:round/>
              <a:headEnd/>
              <a:tailEnd type="triangle" w="med" len="med"/>
            </a:ln>
          </p:spPr>
        </p:cxnSp>
        <p:cxnSp>
          <p:nvCxnSpPr>
            <p:cNvPr id="17443" name="AutoShape 88" hidden="0"/>
            <p:cNvCxnSpPr>
              <a:cxnSpLocks noChangeShapeType="1"/>
              <a:stCxn id="17420" idx="6"/>
              <a:endCxn id="17425" idx="2"/>
            </p:cNvCxnSpPr>
            <p:nvPr isPhoto="0" userDrawn="0"/>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hidden="0"/>
            <p:cNvCxnSpPr>
              <a:cxnSpLocks noChangeShapeType="1"/>
              <a:stCxn id="17428" idx="1"/>
              <a:endCxn id="17424" idx="6"/>
            </p:cNvCxnSpPr>
            <p:nvPr isPhoto="0" userDrawn="0"/>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hidden="0"/>
            <p:cNvCxnSpPr>
              <a:cxnSpLocks noChangeShapeType="1"/>
              <a:stCxn id="17418" idx="6"/>
              <a:endCxn id="17425" idx="3"/>
            </p:cNvCxnSpPr>
            <p:nvPr isPhoto="0" userDrawn="0"/>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3" name="Text Box 92" hidden="0"/>
          <p:cNvSpPr txBox="1">
            <a:spLocks noChangeArrowheads="1"/>
          </p:cNvSpPr>
          <p:nvPr isPhoto="0" userDrawn="0"/>
        </p:nvSpPr>
        <p:spPr bwMode="auto">
          <a:xfrm>
            <a:off x="4495800" y="4133678"/>
            <a:ext cx="2068512" cy="1200325"/>
          </a:xfrm>
          <a:prstGeom prst="rect">
            <a:avLst/>
          </a:prstGeom>
          <a:noFill/>
          <a:ln w="9525">
            <a:noFill/>
            <a:miter lim="800000"/>
            <a:headEnd/>
            <a:tailEnd/>
          </a:ln>
        </p:spPr>
        <p:txBody>
          <a:bodyPr lIns="91432" tIns="45718" rIns="91432" bIns="45718">
            <a:spAutoFit/>
          </a:bodyPr>
          <a:lstStyle/>
          <a:p>
            <a:pPr algn="ctr">
              <a:spcBef>
                <a:spcPts val="0"/>
              </a:spcBef>
              <a:defRPr/>
            </a:pPr>
            <a:r>
              <a:rPr lang="en-US" i="1">
                <a:latin typeface="Calibri"/>
              </a:rPr>
              <a:t>We construct both on demand – and we construct as little as possible.</a:t>
            </a:r>
            <a:endParaRPr/>
          </a:p>
        </p:txBody>
      </p:sp>
      <p:sp>
        <p:nvSpPr>
          <p:cNvPr id="17415" name="Text Box 94" hidden="0"/>
          <p:cNvSpPr txBox="1">
            <a:spLocks noChangeArrowheads="1"/>
          </p:cNvSpPr>
          <p:nvPr isPhoto="0" userDrawn="0"/>
        </p:nvSpPr>
        <p:spPr bwMode="auto">
          <a:xfrm>
            <a:off x="4572000" y="1905002"/>
            <a:ext cx="1981200" cy="1477323"/>
          </a:xfrm>
          <a:prstGeom prst="rect">
            <a:avLst/>
          </a:prstGeom>
          <a:noFill/>
          <a:ln w="9525">
            <a:noFill/>
            <a:miter lim="800000"/>
            <a:headEnd/>
            <a:tailEnd/>
          </a:ln>
        </p:spPr>
        <p:txBody>
          <a:bodyPr wrap="square" lIns="91432" tIns="45718" rIns="91432" bIns="45718">
            <a:spAutoFit/>
          </a:bodyPr>
          <a:lstStyle/>
          <a:p>
            <a:pPr algn="ctr">
              <a:spcBef>
                <a:spcPts val="0"/>
              </a:spcBef>
              <a:defRPr/>
            </a:pPr>
            <a:r>
              <a:rPr lang="en-US" i="1">
                <a:latin typeface="Calibri"/>
              </a:rPr>
              <a:t>Each NODE in in the search tree is an entire PATH in the </a:t>
            </a:r>
            <a:r>
              <a:rPr lang="en-US" i="1">
                <a:latin typeface="Calibri"/>
              </a:rPr>
              <a:t>state space </a:t>
            </a:r>
            <a:r>
              <a:rPr lang="en-US" i="1">
                <a:latin typeface="Calibri"/>
              </a:rPr>
              <a:t>graph.</a:t>
            </a:r>
            <a:endParaRPr/>
          </a:p>
        </p:txBody>
      </p:sp>
      <p:sp>
        <p:nvSpPr>
          <p:cNvPr id="95" name="TextBox 94" hidden="0"/>
          <p:cNvSpPr txBox="1"/>
          <p:nvPr isPhoto="0" userDrawn="0"/>
        </p:nvSpPr>
        <p:spPr bwMode="auto">
          <a:xfrm>
            <a:off x="6870700" y="2086107"/>
            <a:ext cx="4876800" cy="523220"/>
          </a:xfrm>
          <a:prstGeom prst="rect">
            <a:avLst/>
          </a:prstGeom>
          <a:noFill/>
        </p:spPr>
        <p:txBody>
          <a:bodyPr wrap="square" lIns="91436" tIns="45718" rIns="91436" bIns="45718" rtlCol="0">
            <a:spAutoFit/>
          </a:bodyPr>
          <a:lstStyle/>
          <a:p>
            <a:pPr algn="ctr">
              <a:defRPr/>
            </a:pPr>
            <a:r>
              <a:rPr lang="en-US" sz="2800">
                <a:latin typeface="Calibri"/>
              </a:rPr>
              <a:t>Search Tree</a:t>
            </a:r>
            <a:endParaRPr lang="en-US" sz="2800">
              <a:latin typeface="Calibri"/>
            </a:endParaRPr>
          </a:p>
        </p:txBody>
      </p:sp>
      <p:sp>
        <p:nvSpPr>
          <p:cNvPr id="96" name="TextBox 95" hidden="0"/>
          <p:cNvSpPr txBox="1"/>
          <p:nvPr isPhoto="0" userDrawn="0"/>
        </p:nvSpPr>
        <p:spPr bwMode="auto">
          <a:xfrm>
            <a:off x="609600" y="1981202"/>
            <a:ext cx="3429000" cy="523220"/>
          </a:xfrm>
          <a:prstGeom prst="rect">
            <a:avLst/>
          </a:prstGeom>
          <a:noFill/>
        </p:spPr>
        <p:txBody>
          <a:bodyPr wrap="square" lIns="91436" tIns="45718" rIns="91436" bIns="45718" rtlCol="0">
            <a:spAutoFit/>
          </a:bodyPr>
          <a:lstStyle/>
          <a:p>
            <a:pPr algn="ctr">
              <a:defRPr/>
            </a:pPr>
            <a:r>
              <a:rPr lang="en-US" sz="2800">
                <a:latin typeface="Calibri"/>
              </a:rPr>
              <a:t>State Space Graph</a:t>
            </a:r>
            <a:endParaRPr lang="en-US" sz="28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9457" name="Picture 1" hidden="0"/>
          <p:cNvPicPr>
            <a:picLocks noChangeAspect="1" noChangeArrowheads="1"/>
          </p:cNvPicPr>
          <p:nvPr isPhoto="0" userDrawn="0"/>
        </p:nvPicPr>
        <p:blipFill>
          <a:blip r:embed="rId3"/>
          <a:stretch/>
        </p:blipFill>
        <p:spPr bwMode="auto">
          <a:xfrm>
            <a:off x="5791200" y="1447800"/>
            <a:ext cx="5791197" cy="4343399"/>
          </a:xfrm>
          <a:prstGeom prst="rect">
            <a:avLst/>
          </a:prstGeom>
          <a:noFill/>
        </p:spPr>
      </p:pic>
      <p:sp>
        <p:nvSpPr>
          <p:cNvPr id="7170" name="Rectangle 2" hidden="0"/>
          <p:cNvSpPr>
            <a:spLocks noChangeArrowheads="1" noGrp="1"/>
          </p:cNvSpPr>
          <p:nvPr isPhoto="0" userDrawn="0">
            <p:ph type="title" hasCustomPrompt="0"/>
          </p:nvPr>
        </p:nvSpPr>
        <p:spPr bwMode="auto"/>
        <p:txBody>
          <a:bodyPr/>
          <a:lstStyle/>
          <a:p>
            <a:pPr>
              <a:defRPr/>
            </a:pPr>
            <a:r>
              <a:rPr lang="en-US"/>
              <a:t>Today</a:t>
            </a:r>
            <a:endParaRPr/>
          </a:p>
        </p:txBody>
      </p:sp>
      <p:sp>
        <p:nvSpPr>
          <p:cNvPr id="7171" name="Rectangle 3" hidden="0"/>
          <p:cNvSpPr>
            <a:spLocks noChangeArrowheads="1" noGrp="1"/>
          </p:cNvSpPr>
          <p:nvPr isPhoto="0" userDrawn="0">
            <p:ph idx="1" hasCustomPrompt="0"/>
          </p:nvPr>
        </p:nvSpPr>
        <p:spPr bwMode="auto">
          <a:xfrm>
            <a:off x="406400" y="1397003"/>
            <a:ext cx="9499600" cy="4729164"/>
          </a:xfrm>
        </p:spPr>
        <p:txBody>
          <a:bodyPr/>
          <a:lstStyle/>
          <a:p>
            <a:pPr>
              <a:lnSpc>
                <a:spcPct val="90000"/>
              </a:lnSpc>
              <a:defRPr/>
            </a:pPr>
            <a:r>
              <a:rPr lang="en-US"/>
              <a:t>Agents that Plan Ahead</a:t>
            </a:r>
            <a:endParaRPr/>
          </a:p>
          <a:p>
            <a:pPr>
              <a:lnSpc>
                <a:spcPct val="90000"/>
              </a:lnSpc>
              <a:defRPr/>
            </a:pPr>
            <a:endParaRPr lang="en-US"/>
          </a:p>
          <a:p>
            <a:pPr>
              <a:lnSpc>
                <a:spcPct val="90000"/>
              </a:lnSpc>
              <a:defRPr/>
            </a:pPr>
            <a:r>
              <a:rPr lang="en-US"/>
              <a:t>Search Problems</a:t>
            </a:r>
            <a:endParaRPr/>
          </a:p>
          <a:p>
            <a:pPr>
              <a:lnSpc>
                <a:spcPct val="90000"/>
              </a:lnSpc>
              <a:defRPr/>
            </a:pPr>
            <a:endParaRPr lang="en-US"/>
          </a:p>
          <a:p>
            <a:pPr>
              <a:lnSpc>
                <a:spcPct val="90000"/>
              </a:lnSpc>
              <a:defRPr/>
            </a:pPr>
            <a:r>
              <a:rPr lang="en-US"/>
              <a:t>Uninformed Search Methods</a:t>
            </a:r>
            <a:endParaRPr/>
          </a:p>
          <a:p>
            <a:pPr lvl="1">
              <a:lnSpc>
                <a:spcPct val="90000"/>
              </a:lnSpc>
              <a:defRPr/>
            </a:pPr>
            <a:endParaRPr lang="en-US" sz="400"/>
          </a:p>
          <a:p>
            <a:pPr lvl="1">
              <a:lnSpc>
                <a:spcPct val="90000"/>
              </a:lnSpc>
              <a:defRPr/>
            </a:pPr>
            <a:r>
              <a:rPr lang="en-US"/>
              <a:t>Depth-First Search</a:t>
            </a:r>
            <a:endParaRPr/>
          </a:p>
          <a:p>
            <a:pPr lvl="1">
              <a:lnSpc>
                <a:spcPct val="90000"/>
              </a:lnSpc>
              <a:defRPr/>
            </a:pPr>
            <a:endParaRPr lang="en-US" sz="400"/>
          </a:p>
          <a:p>
            <a:pPr lvl="1">
              <a:lnSpc>
                <a:spcPct val="90000"/>
              </a:lnSpc>
              <a:defRPr/>
            </a:pPr>
            <a:r>
              <a:rPr lang="en-US"/>
              <a:t>Breadth-First Search</a:t>
            </a:r>
            <a:endParaRPr/>
          </a:p>
          <a:p>
            <a:pPr lvl="1">
              <a:lnSpc>
                <a:spcPct val="90000"/>
              </a:lnSpc>
              <a:defRPr/>
            </a:pPr>
            <a:endParaRPr lang="en-US" sz="400"/>
          </a:p>
          <a:p>
            <a:pPr lvl="1">
              <a:lnSpc>
                <a:spcPct val="90000"/>
              </a:lnSpc>
              <a:defRPr/>
            </a:pPr>
            <a:r>
              <a:rPr lang="en-US"/>
              <a:t>Uniform-Cost Search</a:t>
            </a:r>
            <a:endParaRPr/>
          </a:p>
          <a:p>
            <a:pPr lvl="1">
              <a:lnSpc>
                <a:spcPct val="90000"/>
              </a:lnSpc>
              <a:defRPr/>
            </a:pPr>
            <a:endParaRPr lang="en-US"/>
          </a:p>
          <a:p>
            <a:pPr>
              <a:lnSpc>
                <a:spcPct val="90000"/>
              </a:lnSpc>
              <a:defRPr/>
            </a:pPr>
            <a:endParaRPr lang="en-US"/>
          </a:p>
          <a:p>
            <a:pPr marL="0" indent="0">
              <a:lnSpc>
                <a:spcPct val="90000"/>
              </a:lnSpc>
              <a:buClr>
                <a:schemeClr val="accent2"/>
              </a:buClr>
              <a:buFont typeface="Wingdings"/>
              <a:buNone/>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Quiz: State Space Graphs vs. Search Trees</a:t>
            </a:r>
            <a:endParaRPr lang="en-US"/>
          </a:p>
        </p:txBody>
      </p:sp>
      <p:sp>
        <p:nvSpPr>
          <p:cNvPr id="5" name="AutoShape 5" hidden="0"/>
          <p:cNvSpPr>
            <a:spLocks noChangeArrowheads="1"/>
          </p:cNvSpPr>
          <p:nvPr isPhoto="0" userDrawn="0"/>
        </p:nvSpPr>
        <p:spPr bwMode="auto">
          <a:xfrm>
            <a:off x="16002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sz="1600" b="1"/>
              <a:t>S</a:t>
            </a:r>
            <a:endParaRPr/>
          </a:p>
        </p:txBody>
      </p:sp>
      <p:sp>
        <p:nvSpPr>
          <p:cNvPr id="6" name="AutoShape 6" hidden="0"/>
          <p:cNvSpPr>
            <a:spLocks noChangeArrowheads="1"/>
          </p:cNvSpPr>
          <p:nvPr isPhoto="0" userDrawn="0"/>
        </p:nvSpPr>
        <p:spPr bwMode="auto">
          <a:xfrm>
            <a:off x="36576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b="1"/>
              <a:t>G</a:t>
            </a:r>
            <a:endParaRPr/>
          </a:p>
        </p:txBody>
      </p:sp>
      <p:sp>
        <p:nvSpPr>
          <p:cNvPr id="8" name="AutoShape 8" hidden="0"/>
          <p:cNvSpPr>
            <a:spLocks noChangeArrowheads="1"/>
          </p:cNvSpPr>
          <p:nvPr isPhoto="0" userDrawn="0"/>
        </p:nvSpPr>
        <p:spPr bwMode="auto">
          <a:xfrm>
            <a:off x="2590800" y="43569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i="1"/>
              <a:t>b</a:t>
            </a:r>
            <a:endParaRPr/>
          </a:p>
        </p:txBody>
      </p:sp>
      <p:sp>
        <p:nvSpPr>
          <p:cNvPr id="14" name="AutoShape 14" hidden="0"/>
          <p:cNvSpPr>
            <a:spLocks noChangeArrowheads="1"/>
          </p:cNvSpPr>
          <p:nvPr isPhoto="0" userDrawn="0"/>
        </p:nvSpPr>
        <p:spPr bwMode="auto">
          <a:xfrm>
            <a:off x="2590800" y="2680523"/>
            <a:ext cx="437584" cy="443679"/>
          </a:xfrm>
          <a:prstGeom prst="flowChartConnector">
            <a:avLst/>
          </a:prstGeom>
          <a:noFill/>
          <a:ln w="12700">
            <a:solidFill>
              <a:schemeClr val="tx1"/>
            </a:solidFill>
            <a:round/>
            <a:headEnd/>
            <a:tailEnd/>
          </a:ln>
        </p:spPr>
        <p:txBody>
          <a:bodyPr wrap="none" lIns="91436" tIns="45718" rIns="91436" bIns="45718" anchor="ctr"/>
          <a:lstStyle/>
          <a:p>
            <a:pPr algn="ctr">
              <a:defRPr/>
            </a:pPr>
            <a:r>
              <a:rPr lang="en-US" i="1"/>
              <a:t>a</a:t>
            </a:r>
            <a:endParaRPr/>
          </a:p>
        </p:txBody>
      </p:sp>
      <p:cxnSp>
        <p:nvCxnSpPr>
          <p:cNvPr id="17" name="AutoShape 17" hidden="0"/>
          <p:cNvCxnSpPr>
            <a:cxnSpLocks noChangeShapeType="1"/>
            <a:stCxn id="5" idx="5"/>
            <a:endCxn id="8" idx="2"/>
          </p:cNvCxnSpPr>
          <p:nvPr isPhoto="0" userDrawn="0"/>
        </p:nvCxnSpPr>
        <p:spPr bwMode="auto">
          <a:xfrm>
            <a:off x="1973701" y="3897425"/>
            <a:ext cx="617099" cy="681335"/>
          </a:xfrm>
          <a:prstGeom prst="straightConnector1">
            <a:avLst/>
          </a:prstGeom>
          <a:noFill/>
          <a:ln w="9525">
            <a:solidFill>
              <a:schemeClr val="tx1"/>
            </a:solidFill>
            <a:round/>
            <a:headEnd/>
            <a:tailEnd type="triangle" w="lg" len="lg"/>
          </a:ln>
        </p:spPr>
      </p:cxnSp>
      <p:cxnSp>
        <p:nvCxnSpPr>
          <p:cNvPr id="21" name="AutoShape 21" hidden="0"/>
          <p:cNvCxnSpPr>
            <a:cxnSpLocks noChangeShapeType="1"/>
            <a:stCxn id="14" idx="3"/>
            <a:endCxn id="8" idx="1"/>
          </p:cNvCxnSpPr>
          <p:nvPr isPhoto="0" userDrawn="0"/>
        </p:nvCxnSpPr>
        <p:spPr bwMode="auto">
          <a:xfrm>
            <a:off x="2654883" y="3059226"/>
            <a:ext cx="0" cy="1362671"/>
          </a:xfrm>
          <a:prstGeom prst="straightConnector1">
            <a:avLst/>
          </a:prstGeom>
          <a:noFill/>
          <a:ln w="9525">
            <a:solidFill>
              <a:schemeClr val="tx1"/>
            </a:solidFill>
            <a:round/>
            <a:headEnd/>
            <a:tailEnd type="triangle" w="lg" len="lg"/>
          </a:ln>
        </p:spPr>
      </p:cxnSp>
      <p:cxnSp>
        <p:nvCxnSpPr>
          <p:cNvPr id="23" name="AutoShape 23" hidden="0"/>
          <p:cNvCxnSpPr>
            <a:cxnSpLocks noChangeShapeType="1"/>
            <a:stCxn id="8" idx="7"/>
            <a:endCxn id="14" idx="5"/>
          </p:cNvCxnSpPr>
          <p:nvPr isPhoto="0" userDrawn="0"/>
        </p:nvCxnSpPr>
        <p:spPr bwMode="auto">
          <a:xfrm flipV="1">
            <a:off x="2964301" y="3059226"/>
            <a:ext cx="0" cy="1362671"/>
          </a:xfrm>
          <a:prstGeom prst="straightConnector1">
            <a:avLst/>
          </a:prstGeom>
          <a:noFill/>
          <a:ln w="9525">
            <a:solidFill>
              <a:schemeClr val="tx1"/>
            </a:solidFill>
            <a:round/>
            <a:headEnd/>
            <a:tailEnd type="triangle" w="lg" len="lg"/>
          </a:ln>
        </p:spPr>
      </p:cxnSp>
      <p:cxnSp>
        <p:nvCxnSpPr>
          <p:cNvPr id="24" name="AutoShape 24" hidden="0"/>
          <p:cNvCxnSpPr>
            <a:cxnSpLocks noChangeShapeType="1"/>
            <a:stCxn id="14" idx="6"/>
            <a:endCxn id="6" idx="1"/>
          </p:cNvCxnSpPr>
          <p:nvPr isPhoto="0" userDrawn="0"/>
        </p:nvCxnSpPr>
        <p:spPr bwMode="auto">
          <a:xfrm>
            <a:off x="3028385" y="2902363"/>
            <a:ext cx="693299" cy="681335"/>
          </a:xfrm>
          <a:prstGeom prst="straightConnector1">
            <a:avLst/>
          </a:prstGeom>
          <a:noFill/>
          <a:ln w="9525">
            <a:solidFill>
              <a:schemeClr val="tx1"/>
            </a:solidFill>
            <a:round/>
            <a:headEnd/>
            <a:tailEnd type="triangle" w="lg" len="lg"/>
          </a:ln>
        </p:spPr>
      </p:cxnSp>
      <p:cxnSp>
        <p:nvCxnSpPr>
          <p:cNvPr id="26" name="AutoShape 26" hidden="0"/>
          <p:cNvCxnSpPr>
            <a:cxnSpLocks noChangeShapeType="1"/>
            <a:stCxn id="8" idx="6"/>
            <a:endCxn id="6" idx="3"/>
          </p:cNvCxnSpPr>
          <p:nvPr isPhoto="0" userDrawn="0"/>
        </p:nvCxnSpPr>
        <p:spPr bwMode="auto">
          <a:xfrm flipV="1">
            <a:off x="3028385" y="3897425"/>
            <a:ext cx="693299" cy="681335"/>
          </a:xfrm>
          <a:prstGeom prst="straightConnector1">
            <a:avLst/>
          </a:prstGeom>
          <a:noFill/>
          <a:ln w="9525">
            <a:solidFill>
              <a:schemeClr val="tx1"/>
            </a:solidFill>
            <a:round/>
            <a:headEnd/>
            <a:tailEnd type="triangle" w="lg" len="lg"/>
          </a:ln>
        </p:spPr>
      </p:cxnSp>
      <p:cxnSp>
        <p:nvCxnSpPr>
          <p:cNvPr id="27" name="AutoShape 27" hidden="0"/>
          <p:cNvCxnSpPr>
            <a:cxnSpLocks noChangeShapeType="1"/>
            <a:stCxn id="5" idx="7"/>
            <a:endCxn id="14" idx="2"/>
          </p:cNvCxnSpPr>
          <p:nvPr isPhoto="0" userDrawn="0"/>
        </p:nvCxnSpPr>
        <p:spPr bwMode="auto">
          <a:xfrm flipV="1">
            <a:off x="1973701" y="2902363"/>
            <a:ext cx="617099" cy="681335"/>
          </a:xfrm>
          <a:prstGeom prst="straightConnector1">
            <a:avLst/>
          </a:prstGeom>
          <a:noFill/>
          <a:ln w="9525">
            <a:solidFill>
              <a:schemeClr val="tx1"/>
            </a:solidFill>
            <a:round/>
            <a:headEnd/>
            <a:tailEnd type="triangle" w="lg" len="lg"/>
          </a:ln>
        </p:spPr>
      </p:cxnSp>
      <p:sp>
        <p:nvSpPr>
          <p:cNvPr id="54" name="TextBox 53" hidden="0"/>
          <p:cNvSpPr txBox="1"/>
          <p:nvPr isPhoto="0" userDrawn="0"/>
        </p:nvSpPr>
        <p:spPr bwMode="auto">
          <a:xfrm>
            <a:off x="1219200" y="1671938"/>
            <a:ext cx="3886200" cy="461661"/>
          </a:xfrm>
          <a:prstGeom prst="rect">
            <a:avLst/>
          </a:prstGeom>
          <a:noFill/>
        </p:spPr>
        <p:txBody>
          <a:bodyPr wrap="square" lIns="91436" tIns="45718" rIns="91436" bIns="45718" rtlCol="0">
            <a:spAutoFit/>
          </a:bodyPr>
          <a:lstStyle/>
          <a:p>
            <a:pPr>
              <a:defRPr/>
            </a:pPr>
            <a:r>
              <a:rPr lang="en-US" sz="2400">
                <a:latin typeface="Calibri"/>
              </a:rPr>
              <a:t>Consider this 4-state graph: </a:t>
            </a:r>
            <a:endParaRPr lang="en-US" sz="2400">
              <a:latin typeface="Calibri"/>
            </a:endParaRPr>
          </a:p>
        </p:txBody>
      </p:sp>
      <p:sp>
        <p:nvSpPr>
          <p:cNvPr id="57" name="TextBox 56" hidden="0"/>
          <p:cNvSpPr txBox="1"/>
          <p:nvPr isPhoto="0" userDrawn="0"/>
        </p:nvSpPr>
        <p:spPr bwMode="auto">
          <a:xfrm>
            <a:off x="6477000" y="1676400"/>
            <a:ext cx="5105400" cy="461661"/>
          </a:xfrm>
          <a:prstGeom prst="rect">
            <a:avLst/>
          </a:prstGeom>
          <a:noFill/>
        </p:spPr>
        <p:txBody>
          <a:bodyPr wrap="square" lIns="91436" tIns="45718" rIns="91436" bIns="45718" rtlCol="0">
            <a:spAutoFit/>
          </a:bodyPr>
          <a:lstStyle/>
          <a:p>
            <a:pPr>
              <a:defRPr/>
            </a:pPr>
            <a:r>
              <a:rPr lang="en-US" sz="2400">
                <a:latin typeface="Calibri"/>
              </a:rPr>
              <a:t>How big is its search tree (from S)?</a:t>
            </a:r>
            <a:endParaRPr lang="en-US" sz="2400">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77558890" name="Title 1" hidden="0"/>
          <p:cNvSpPr>
            <a:spLocks noGrp="1"/>
          </p:cNvSpPr>
          <p:nvPr isPhoto="0" userDrawn="0">
            <p:ph type="title" hasCustomPrompt="0"/>
          </p:nvPr>
        </p:nvSpPr>
        <p:spPr bwMode="auto"/>
        <p:txBody>
          <a:bodyPr/>
          <a:lstStyle/>
          <a:p>
            <a:pPr>
              <a:defRPr/>
            </a:pPr>
            <a:r>
              <a:rPr lang="en-US"/>
              <a:t>Quiz: State Space Graphs vs. Search Trees</a:t>
            </a:r>
            <a:endParaRPr lang="en-US"/>
          </a:p>
        </p:txBody>
      </p:sp>
      <p:sp>
        <p:nvSpPr>
          <p:cNvPr id="627648110" name="AutoShape 5" hidden="0"/>
          <p:cNvSpPr>
            <a:spLocks noChangeArrowheads="1"/>
          </p:cNvSpPr>
          <p:nvPr isPhoto="0" userDrawn="0"/>
        </p:nvSpPr>
        <p:spPr bwMode="auto">
          <a:xfrm>
            <a:off x="1600200" y="35187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sz="1600" b="1"/>
              <a:t>S</a:t>
            </a:r>
            <a:endParaRPr/>
          </a:p>
        </p:txBody>
      </p:sp>
      <p:sp>
        <p:nvSpPr>
          <p:cNvPr id="593474479" name="AutoShape 6" hidden="0"/>
          <p:cNvSpPr>
            <a:spLocks noChangeArrowheads="1"/>
          </p:cNvSpPr>
          <p:nvPr isPhoto="0" userDrawn="0"/>
        </p:nvSpPr>
        <p:spPr bwMode="auto">
          <a:xfrm>
            <a:off x="3657600" y="35187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b="1"/>
              <a:t>G</a:t>
            </a:r>
            <a:endParaRPr/>
          </a:p>
        </p:txBody>
      </p:sp>
      <p:sp>
        <p:nvSpPr>
          <p:cNvPr id="1910817157" name="AutoShape 8" hidden="0"/>
          <p:cNvSpPr>
            <a:spLocks noChangeArrowheads="1"/>
          </p:cNvSpPr>
          <p:nvPr isPhoto="0" userDrawn="0"/>
        </p:nvSpPr>
        <p:spPr bwMode="auto">
          <a:xfrm>
            <a:off x="2590799" y="43569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i="1"/>
              <a:t>b</a:t>
            </a:r>
            <a:endParaRPr/>
          </a:p>
        </p:txBody>
      </p:sp>
      <p:sp>
        <p:nvSpPr>
          <p:cNvPr id="490532221" name="AutoShape 14" hidden="0"/>
          <p:cNvSpPr>
            <a:spLocks noChangeArrowheads="1"/>
          </p:cNvSpPr>
          <p:nvPr isPhoto="0" userDrawn="0"/>
        </p:nvSpPr>
        <p:spPr bwMode="auto">
          <a:xfrm>
            <a:off x="2590799" y="2680522"/>
            <a:ext cx="437583" cy="443678"/>
          </a:xfrm>
          <a:prstGeom prst="flowChartConnector">
            <a:avLst/>
          </a:prstGeom>
          <a:noFill/>
          <a:ln w="12700">
            <a:solidFill>
              <a:schemeClr val="tx1"/>
            </a:solidFill>
            <a:round/>
            <a:headEnd/>
            <a:tailEnd/>
          </a:ln>
        </p:spPr>
        <p:txBody>
          <a:bodyPr wrap="none" lIns="91435" tIns="45717" rIns="91435" bIns="45717" anchor="ctr"/>
          <a:lstStyle/>
          <a:p>
            <a:pPr algn="ctr">
              <a:defRPr/>
            </a:pPr>
            <a:r>
              <a:rPr lang="en-US" i="1"/>
              <a:t>a</a:t>
            </a:r>
            <a:endParaRPr/>
          </a:p>
        </p:txBody>
      </p:sp>
      <p:cxnSp>
        <p:nvCxnSpPr>
          <p:cNvPr id="426950802" name="AutoShape 17" hidden="0"/>
          <p:cNvCxnSpPr>
            <a:cxnSpLocks noChangeShapeType="1"/>
            <a:stCxn id="627648110" idx="5"/>
            <a:endCxn id="1910817157" idx="2"/>
          </p:cNvCxnSpPr>
          <p:nvPr isPhoto="0" userDrawn="0"/>
        </p:nvCxnSpPr>
        <p:spPr bwMode="auto">
          <a:xfrm>
            <a:off x="1973700" y="3897424"/>
            <a:ext cx="617098" cy="681335"/>
          </a:xfrm>
          <a:prstGeom prst="straightConnector1">
            <a:avLst/>
          </a:prstGeom>
          <a:noFill/>
          <a:ln w="9525">
            <a:solidFill>
              <a:schemeClr val="tx1"/>
            </a:solidFill>
            <a:round/>
            <a:headEnd/>
            <a:tailEnd type="triangle" w="lg" len="lg"/>
          </a:ln>
        </p:spPr>
      </p:cxnSp>
      <p:cxnSp>
        <p:nvCxnSpPr>
          <p:cNvPr id="956224739" name="AutoShape 21" hidden="0"/>
          <p:cNvCxnSpPr>
            <a:cxnSpLocks noChangeShapeType="1"/>
            <a:stCxn id="490532221" idx="3"/>
            <a:endCxn id="1910817157" idx="1"/>
          </p:cNvCxnSpPr>
          <p:nvPr isPhoto="0" userDrawn="0"/>
        </p:nvCxnSpPr>
        <p:spPr bwMode="auto">
          <a:xfrm>
            <a:off x="2654883" y="3059226"/>
            <a:ext cx="0" cy="1362670"/>
          </a:xfrm>
          <a:prstGeom prst="straightConnector1">
            <a:avLst/>
          </a:prstGeom>
          <a:noFill/>
          <a:ln w="9525">
            <a:solidFill>
              <a:schemeClr val="tx1"/>
            </a:solidFill>
            <a:round/>
            <a:headEnd/>
            <a:tailEnd type="triangle" w="lg" len="lg"/>
          </a:ln>
        </p:spPr>
      </p:cxnSp>
      <p:cxnSp>
        <p:nvCxnSpPr>
          <p:cNvPr id="1217355696" name="AutoShape 23" hidden="0"/>
          <p:cNvCxnSpPr>
            <a:cxnSpLocks noChangeShapeType="1"/>
            <a:stCxn id="1910817157" idx="7"/>
            <a:endCxn id="490532221" idx="5"/>
          </p:cNvCxnSpPr>
          <p:nvPr isPhoto="0" userDrawn="0"/>
        </p:nvCxnSpPr>
        <p:spPr bwMode="auto">
          <a:xfrm flipV="1">
            <a:off x="2964300" y="3059226"/>
            <a:ext cx="0" cy="1362670"/>
          </a:xfrm>
          <a:prstGeom prst="straightConnector1">
            <a:avLst/>
          </a:prstGeom>
          <a:noFill/>
          <a:ln w="9525">
            <a:solidFill>
              <a:schemeClr val="tx1"/>
            </a:solidFill>
            <a:round/>
            <a:headEnd/>
            <a:tailEnd type="triangle" w="lg" len="lg"/>
          </a:ln>
        </p:spPr>
      </p:cxnSp>
      <p:cxnSp>
        <p:nvCxnSpPr>
          <p:cNvPr id="1222029747" name="AutoShape 24" hidden="0"/>
          <p:cNvCxnSpPr>
            <a:cxnSpLocks noChangeShapeType="1"/>
            <a:stCxn id="490532221" idx="6"/>
            <a:endCxn id="593474479" idx="1"/>
          </p:cNvCxnSpPr>
          <p:nvPr isPhoto="0" userDrawn="0"/>
        </p:nvCxnSpPr>
        <p:spPr bwMode="auto">
          <a:xfrm>
            <a:off x="3028384" y="2902362"/>
            <a:ext cx="693298" cy="681334"/>
          </a:xfrm>
          <a:prstGeom prst="straightConnector1">
            <a:avLst/>
          </a:prstGeom>
          <a:noFill/>
          <a:ln w="9525">
            <a:solidFill>
              <a:schemeClr val="tx1"/>
            </a:solidFill>
            <a:round/>
            <a:headEnd/>
            <a:tailEnd type="triangle" w="lg" len="lg"/>
          </a:ln>
        </p:spPr>
      </p:cxnSp>
      <p:cxnSp>
        <p:nvCxnSpPr>
          <p:cNvPr id="1113824264" name="AutoShape 26" hidden="0"/>
          <p:cNvCxnSpPr>
            <a:cxnSpLocks noChangeShapeType="1"/>
            <a:stCxn id="1910817157" idx="6"/>
            <a:endCxn id="593474479" idx="3"/>
          </p:cNvCxnSpPr>
          <p:nvPr isPhoto="0" userDrawn="0"/>
        </p:nvCxnSpPr>
        <p:spPr bwMode="auto">
          <a:xfrm flipV="1">
            <a:off x="3028384" y="3897424"/>
            <a:ext cx="693298" cy="681335"/>
          </a:xfrm>
          <a:prstGeom prst="straightConnector1">
            <a:avLst/>
          </a:prstGeom>
          <a:noFill/>
          <a:ln w="9525">
            <a:solidFill>
              <a:schemeClr val="tx1"/>
            </a:solidFill>
            <a:round/>
            <a:headEnd/>
            <a:tailEnd type="triangle" w="lg" len="lg"/>
          </a:ln>
        </p:spPr>
      </p:cxnSp>
      <p:cxnSp>
        <p:nvCxnSpPr>
          <p:cNvPr id="30586492" name="AutoShape 27" hidden="0"/>
          <p:cNvCxnSpPr>
            <a:cxnSpLocks noChangeShapeType="1"/>
            <a:stCxn id="627648110" idx="7"/>
            <a:endCxn id="490532221" idx="2"/>
          </p:cNvCxnSpPr>
          <p:nvPr isPhoto="0" userDrawn="0"/>
        </p:nvCxnSpPr>
        <p:spPr bwMode="auto">
          <a:xfrm flipV="1">
            <a:off x="1973700" y="2902362"/>
            <a:ext cx="617098" cy="681334"/>
          </a:xfrm>
          <a:prstGeom prst="straightConnector1">
            <a:avLst/>
          </a:prstGeom>
          <a:noFill/>
          <a:ln w="9525">
            <a:solidFill>
              <a:schemeClr val="tx1"/>
            </a:solidFill>
            <a:round/>
            <a:headEnd/>
            <a:tailEnd type="triangle" w="lg" len="lg"/>
          </a:ln>
        </p:spPr>
      </p:cxnSp>
      <p:sp>
        <p:nvSpPr>
          <p:cNvPr id="1447916451" name="TextBox 53" hidden="0"/>
          <p:cNvSpPr txBox="1"/>
          <p:nvPr isPhoto="0" userDrawn="0"/>
        </p:nvSpPr>
        <p:spPr bwMode="auto">
          <a:xfrm>
            <a:off x="1219199" y="1671938"/>
            <a:ext cx="3886200" cy="461659"/>
          </a:xfrm>
          <a:prstGeom prst="rect">
            <a:avLst/>
          </a:prstGeom>
          <a:noFill/>
        </p:spPr>
        <p:txBody>
          <a:bodyPr wrap="square" lIns="91435" tIns="45717" rIns="91435" bIns="45717" rtlCol="0">
            <a:spAutoFit/>
          </a:bodyPr>
          <a:lstStyle/>
          <a:p>
            <a:pPr>
              <a:defRPr/>
            </a:pPr>
            <a:r>
              <a:rPr lang="en-US" sz="2400">
                <a:latin typeface="Calibri"/>
              </a:rPr>
              <a:t>Consider this 4-state graph: </a:t>
            </a:r>
            <a:endParaRPr lang="en-US" sz="2400">
              <a:latin typeface="Calibri"/>
            </a:endParaRPr>
          </a:p>
        </p:txBody>
      </p:sp>
      <p:sp>
        <p:nvSpPr>
          <p:cNvPr id="1260782307" name="TextBox 55" hidden="0"/>
          <p:cNvSpPr txBox="1"/>
          <p:nvPr isPhoto="0" userDrawn="0"/>
        </p:nvSpPr>
        <p:spPr bwMode="auto">
          <a:xfrm>
            <a:off x="0" y="6029982"/>
            <a:ext cx="12191999" cy="523219"/>
          </a:xfrm>
          <a:prstGeom prst="rect">
            <a:avLst/>
          </a:prstGeom>
          <a:noFill/>
        </p:spPr>
        <p:txBody>
          <a:bodyPr wrap="square" lIns="91435" tIns="45717" rIns="91435" bIns="45717" rtlCol="0">
            <a:spAutoFit/>
          </a:bodyPr>
          <a:lstStyle/>
          <a:p>
            <a:pPr algn="ctr">
              <a:defRPr/>
            </a:pPr>
            <a:r>
              <a:rPr lang="en-US" sz="2800">
                <a:latin typeface="Calibri"/>
              </a:rPr>
              <a:t>Important: Lots of repeated structure in the search tree!</a:t>
            </a:r>
            <a:endParaRPr lang="en-US" sz="2800">
              <a:latin typeface="Calibri"/>
            </a:endParaRPr>
          </a:p>
        </p:txBody>
      </p:sp>
      <p:sp>
        <p:nvSpPr>
          <p:cNvPr id="1802035781" name="TextBox 56" hidden="0"/>
          <p:cNvSpPr txBox="1"/>
          <p:nvPr isPhoto="0" userDrawn="0"/>
        </p:nvSpPr>
        <p:spPr bwMode="auto">
          <a:xfrm>
            <a:off x="6476999" y="1676399"/>
            <a:ext cx="5105399" cy="461659"/>
          </a:xfrm>
          <a:prstGeom prst="rect">
            <a:avLst/>
          </a:prstGeom>
          <a:noFill/>
        </p:spPr>
        <p:txBody>
          <a:bodyPr wrap="square" lIns="91435" tIns="45717" rIns="91435" bIns="45717" rtlCol="0">
            <a:spAutoFit/>
          </a:bodyPr>
          <a:lstStyle/>
          <a:p>
            <a:pPr>
              <a:defRPr/>
            </a:pPr>
            <a:r>
              <a:rPr lang="en-US" sz="2400">
                <a:latin typeface="Calibri"/>
              </a:rPr>
              <a:t>How big is its search tree (from S)?</a:t>
            </a:r>
            <a:endParaRPr lang="en-US" sz="2400">
              <a:latin typeface="Calibri"/>
            </a:endParaRPr>
          </a:p>
        </p:txBody>
      </p:sp>
      <p:pic>
        <p:nvPicPr>
          <p:cNvPr id="1207071045" name="Picture 58" descr="TP_tmp.png" hidden="0"/>
          <p:cNvPicPr>
            <a:picLocks noChangeAspect="1"/>
          </p:cNvPicPr>
          <p:nvPr isPhoto="0" userDrawn="0"/>
        </p:nvPicPr>
        <p:blipFill>
          <a:blip r:embed="rId2"/>
          <a:stretch/>
        </p:blipFill>
        <p:spPr bwMode="auto">
          <a:xfrm>
            <a:off x="7848599" y="3124199"/>
            <a:ext cx="1879853" cy="9342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03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70710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0782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Rectangle 2" hidden="0"/>
          <p:cNvSpPr>
            <a:spLocks noChangeArrowheads="1" noGrp="1"/>
          </p:cNvSpPr>
          <p:nvPr isPhoto="0" userDrawn="0">
            <p:ph type="title" hasCustomPrompt="0"/>
          </p:nvPr>
        </p:nvSpPr>
        <p:spPr bwMode="auto"/>
        <p:txBody>
          <a:bodyPr/>
          <a:lstStyle/>
          <a:p>
            <a:pPr>
              <a:defRPr/>
            </a:pPr>
            <a:r>
              <a:rPr lang="en-US"/>
              <a:t>Tree Search</a:t>
            </a:r>
            <a:endParaRPr/>
          </a:p>
        </p:txBody>
      </p:sp>
      <p:pic>
        <p:nvPicPr>
          <p:cNvPr id="4" name="Picture 2" hidden="0"/>
          <p:cNvPicPr>
            <a:picLocks noChangeAspect="1" noChangeArrowheads="1"/>
          </p:cNvPicPr>
          <p:nvPr isPhoto="0" userDrawn="0"/>
        </p:nvPicPr>
        <p:blipFill>
          <a:blip r:embed="rId2"/>
          <a:stretch/>
        </p:blipFill>
        <p:spPr bwMode="auto">
          <a:xfrm>
            <a:off x="3814029" y="1450961"/>
            <a:ext cx="4017746" cy="4260878"/>
          </a:xfrm>
          <a:prstGeom prst="rect">
            <a:avLst/>
          </a:prstGeom>
          <a:noFill/>
        </p:spPr>
      </p:pic>
      <p:sp>
        <p:nvSpPr>
          <p:cNvPr id="7" name="Freeform 6" hidden="0"/>
          <p:cNvSpPr/>
          <p:nvPr isPhoto="0" userDrawn="0"/>
        </p:nvSpPr>
        <p:spPr bwMode="auto">
          <a:xfrm>
            <a:off x="3669325" y="3614614"/>
            <a:ext cx="5030176" cy="2170723"/>
          </a:xfrm>
          <a:custGeom>
            <a:avLst/>
            <a:gdLst>
              <a:gd name="connsiteX0" fmla="*/ 542192 w 4618893"/>
              <a:gd name="connsiteY0" fmla="*/ 1100505 h 2384182"/>
              <a:gd name="connsiteX1" fmla="*/ 14654 w 4618893"/>
              <a:gd name="connsiteY1" fmla="*/ 1698382 h 2384182"/>
              <a:gd name="connsiteX2" fmla="*/ 454269 w 4618893"/>
              <a:gd name="connsiteY2" fmla="*/ 2287466 h 2384182"/>
              <a:gd name="connsiteX3" fmla="*/ 2036885 w 4618893"/>
              <a:gd name="connsiteY3" fmla="*/ 2225920 h 2384182"/>
              <a:gd name="connsiteX4" fmla="*/ 2256692 w 4618893"/>
              <a:gd name="connsiteY4" fmla="*/ 1337897 h 2384182"/>
              <a:gd name="connsiteX5" fmla="*/ 2916115 w 4618893"/>
              <a:gd name="connsiteY5" fmla="*/ 1170843 h 2384182"/>
              <a:gd name="connsiteX6" fmla="*/ 3223846 w 4618893"/>
              <a:gd name="connsiteY6" fmla="*/ 2155582 h 2384182"/>
              <a:gd name="connsiteX7" fmla="*/ 4437185 w 4618893"/>
              <a:gd name="connsiteY7" fmla="*/ 2111620 h 2384182"/>
              <a:gd name="connsiteX8" fmla="*/ 4314092 w 4618893"/>
              <a:gd name="connsiteY8" fmla="*/ 907074 h 2384182"/>
              <a:gd name="connsiteX9" fmla="*/ 2898531 w 4618893"/>
              <a:gd name="connsiteY9" fmla="*/ 89389 h 2384182"/>
              <a:gd name="connsiteX10" fmla="*/ 1843454 w 4618893"/>
              <a:gd name="connsiteY10" fmla="*/ 370743 h 2384182"/>
              <a:gd name="connsiteX11" fmla="*/ 1852246 w 4618893"/>
              <a:gd name="connsiteY11" fmla="*/ 1100505 h 2384182"/>
              <a:gd name="connsiteX12" fmla="*/ 542192 w 4618893"/>
              <a:gd name="connsiteY12" fmla="*/ 1100505 h 2384182"/>
              <a:gd name="connsiteX0" fmla="*/ 542192 w 4618893"/>
              <a:gd name="connsiteY0" fmla="*/ 866043 h 2149720"/>
              <a:gd name="connsiteX1" fmla="*/ 14654 w 4618893"/>
              <a:gd name="connsiteY1" fmla="*/ 1463920 h 2149720"/>
              <a:gd name="connsiteX2" fmla="*/ 454269 w 4618893"/>
              <a:gd name="connsiteY2" fmla="*/ 2053004 h 2149720"/>
              <a:gd name="connsiteX3" fmla="*/ 2036885 w 4618893"/>
              <a:gd name="connsiteY3" fmla="*/ 1991458 h 2149720"/>
              <a:gd name="connsiteX4" fmla="*/ 2256692 w 4618893"/>
              <a:gd name="connsiteY4" fmla="*/ 1103435 h 2149720"/>
              <a:gd name="connsiteX5" fmla="*/ 2916115 w 4618893"/>
              <a:gd name="connsiteY5" fmla="*/ 936381 h 2149720"/>
              <a:gd name="connsiteX6" fmla="*/ 3223846 w 4618893"/>
              <a:gd name="connsiteY6" fmla="*/ 1921120 h 2149720"/>
              <a:gd name="connsiteX7" fmla="*/ 4437185 w 4618893"/>
              <a:gd name="connsiteY7" fmla="*/ 1877158 h 2149720"/>
              <a:gd name="connsiteX8" fmla="*/ 4314092 w 4618893"/>
              <a:gd name="connsiteY8" fmla="*/ 672612 h 2149720"/>
              <a:gd name="connsiteX9" fmla="*/ 2655277 w 4618893"/>
              <a:gd name="connsiteY9" fmla="*/ 89389 h 2149720"/>
              <a:gd name="connsiteX10" fmla="*/ 1843454 w 4618893"/>
              <a:gd name="connsiteY10" fmla="*/ 136281 h 2149720"/>
              <a:gd name="connsiteX11" fmla="*/ 1852246 w 4618893"/>
              <a:gd name="connsiteY11" fmla="*/ 866043 h 2149720"/>
              <a:gd name="connsiteX12" fmla="*/ 542192 w 4618893"/>
              <a:gd name="connsiteY12" fmla="*/ 866043 h 2149720"/>
              <a:gd name="connsiteX0" fmla="*/ 542192 w 4618893"/>
              <a:gd name="connsiteY0" fmla="*/ 866043 h 2149720"/>
              <a:gd name="connsiteX1" fmla="*/ 14654 w 4618893"/>
              <a:gd name="connsiteY1" fmla="*/ 1463920 h 2149720"/>
              <a:gd name="connsiteX2" fmla="*/ 454269 w 4618893"/>
              <a:gd name="connsiteY2" fmla="*/ 2053004 h 2149720"/>
              <a:gd name="connsiteX3" fmla="*/ 2036885 w 4618893"/>
              <a:gd name="connsiteY3" fmla="*/ 1991458 h 2149720"/>
              <a:gd name="connsiteX4" fmla="*/ 2256692 w 4618893"/>
              <a:gd name="connsiteY4" fmla="*/ 1103435 h 2149720"/>
              <a:gd name="connsiteX5" fmla="*/ 2883877 w 4618893"/>
              <a:gd name="connsiteY5" fmla="*/ 1384789 h 2149720"/>
              <a:gd name="connsiteX6" fmla="*/ 3223846 w 4618893"/>
              <a:gd name="connsiteY6" fmla="*/ 1921120 h 2149720"/>
              <a:gd name="connsiteX7" fmla="*/ 4437185 w 4618893"/>
              <a:gd name="connsiteY7" fmla="*/ 1877158 h 2149720"/>
              <a:gd name="connsiteX8" fmla="*/ 4314092 w 4618893"/>
              <a:gd name="connsiteY8" fmla="*/ 672612 h 2149720"/>
              <a:gd name="connsiteX9" fmla="*/ 2655277 w 4618893"/>
              <a:gd name="connsiteY9" fmla="*/ 89389 h 2149720"/>
              <a:gd name="connsiteX10" fmla="*/ 1843454 w 4618893"/>
              <a:gd name="connsiteY10" fmla="*/ 136281 h 2149720"/>
              <a:gd name="connsiteX11" fmla="*/ 1852246 w 4618893"/>
              <a:gd name="connsiteY11" fmla="*/ 866043 h 2149720"/>
              <a:gd name="connsiteX12" fmla="*/ 542192 w 4618893"/>
              <a:gd name="connsiteY12" fmla="*/ 866043 h 2149720"/>
              <a:gd name="connsiteX0" fmla="*/ 542192 w 4618893"/>
              <a:gd name="connsiteY0" fmla="*/ 866043 h 2140927"/>
              <a:gd name="connsiteX1" fmla="*/ 14654 w 4618893"/>
              <a:gd name="connsiteY1" fmla="*/ 1463920 h 2140927"/>
              <a:gd name="connsiteX2" fmla="*/ 454269 w 4618893"/>
              <a:gd name="connsiteY2" fmla="*/ 2053004 h 2140927"/>
              <a:gd name="connsiteX3" fmla="*/ 2036885 w 4618893"/>
              <a:gd name="connsiteY3" fmla="*/ 1991458 h 2140927"/>
              <a:gd name="connsiteX4" fmla="*/ 2350477 w 4618893"/>
              <a:gd name="connsiteY4" fmla="*/ 1537189 h 2140927"/>
              <a:gd name="connsiteX5" fmla="*/ 2883877 w 4618893"/>
              <a:gd name="connsiteY5" fmla="*/ 1384789 h 2140927"/>
              <a:gd name="connsiteX6" fmla="*/ 3223846 w 4618893"/>
              <a:gd name="connsiteY6" fmla="*/ 1921120 h 2140927"/>
              <a:gd name="connsiteX7" fmla="*/ 4437185 w 4618893"/>
              <a:gd name="connsiteY7" fmla="*/ 1877158 h 2140927"/>
              <a:gd name="connsiteX8" fmla="*/ 4314092 w 4618893"/>
              <a:gd name="connsiteY8" fmla="*/ 672612 h 2140927"/>
              <a:gd name="connsiteX9" fmla="*/ 2655277 w 4618893"/>
              <a:gd name="connsiteY9" fmla="*/ 89389 h 2140927"/>
              <a:gd name="connsiteX10" fmla="*/ 1843454 w 4618893"/>
              <a:gd name="connsiteY10" fmla="*/ 136281 h 2140927"/>
              <a:gd name="connsiteX11" fmla="*/ 1852246 w 4618893"/>
              <a:gd name="connsiteY11" fmla="*/ 866043 h 2140927"/>
              <a:gd name="connsiteX12" fmla="*/ 542192 w 4618893"/>
              <a:gd name="connsiteY12" fmla="*/ 866043 h 2140927"/>
              <a:gd name="connsiteX0" fmla="*/ 542192 w 4618893"/>
              <a:gd name="connsiteY0" fmla="*/ 866043 h 2140927"/>
              <a:gd name="connsiteX1" fmla="*/ 14654 w 4618893"/>
              <a:gd name="connsiteY1" fmla="*/ 1463920 h 2140927"/>
              <a:gd name="connsiteX2" fmla="*/ 454269 w 4618893"/>
              <a:gd name="connsiteY2" fmla="*/ 2053004 h 2140927"/>
              <a:gd name="connsiteX3" fmla="*/ 2036885 w 4618893"/>
              <a:gd name="connsiteY3" fmla="*/ 1991458 h 2140927"/>
              <a:gd name="connsiteX4" fmla="*/ 2350477 w 4618893"/>
              <a:gd name="connsiteY4" fmla="*/ 1537189 h 2140927"/>
              <a:gd name="connsiteX5" fmla="*/ 2960077 w 4618893"/>
              <a:gd name="connsiteY5" fmla="*/ 1537190 h 2140927"/>
              <a:gd name="connsiteX6" fmla="*/ 3223846 w 4618893"/>
              <a:gd name="connsiteY6" fmla="*/ 1921120 h 2140927"/>
              <a:gd name="connsiteX7" fmla="*/ 4437185 w 4618893"/>
              <a:gd name="connsiteY7" fmla="*/ 1877158 h 2140927"/>
              <a:gd name="connsiteX8" fmla="*/ 4314092 w 4618893"/>
              <a:gd name="connsiteY8" fmla="*/ 672612 h 2140927"/>
              <a:gd name="connsiteX9" fmla="*/ 2655277 w 4618893"/>
              <a:gd name="connsiteY9" fmla="*/ 89389 h 2140927"/>
              <a:gd name="connsiteX10" fmla="*/ 1843454 w 4618893"/>
              <a:gd name="connsiteY10" fmla="*/ 136281 h 2140927"/>
              <a:gd name="connsiteX11" fmla="*/ 1852246 w 4618893"/>
              <a:gd name="connsiteY11" fmla="*/ 866043 h 2140927"/>
              <a:gd name="connsiteX12" fmla="*/ 542192 w 4618893"/>
              <a:gd name="connsiteY12" fmla="*/ 866043 h 2140927"/>
              <a:gd name="connsiteX0" fmla="*/ 542192 w 4618893"/>
              <a:gd name="connsiteY0" fmla="*/ 895839 h 2170723"/>
              <a:gd name="connsiteX1" fmla="*/ 14654 w 4618893"/>
              <a:gd name="connsiteY1" fmla="*/ 1493716 h 2170723"/>
              <a:gd name="connsiteX2" fmla="*/ 454269 w 4618893"/>
              <a:gd name="connsiteY2" fmla="*/ 2082800 h 2170723"/>
              <a:gd name="connsiteX3" fmla="*/ 2036885 w 4618893"/>
              <a:gd name="connsiteY3" fmla="*/ 2021254 h 2170723"/>
              <a:gd name="connsiteX4" fmla="*/ 2350477 w 4618893"/>
              <a:gd name="connsiteY4" fmla="*/ 1566985 h 2170723"/>
              <a:gd name="connsiteX5" fmla="*/ 2960077 w 4618893"/>
              <a:gd name="connsiteY5" fmla="*/ 1566986 h 2170723"/>
              <a:gd name="connsiteX6" fmla="*/ 3223846 w 4618893"/>
              <a:gd name="connsiteY6" fmla="*/ 1950916 h 2170723"/>
              <a:gd name="connsiteX7" fmla="*/ 4437185 w 4618893"/>
              <a:gd name="connsiteY7" fmla="*/ 1906954 h 2170723"/>
              <a:gd name="connsiteX8" fmla="*/ 4314092 w 4618893"/>
              <a:gd name="connsiteY8" fmla="*/ 702408 h 2170723"/>
              <a:gd name="connsiteX9" fmla="*/ 2807677 w 4618893"/>
              <a:gd name="connsiteY9" fmla="*/ 881186 h 2170723"/>
              <a:gd name="connsiteX10" fmla="*/ 2655277 w 4618893"/>
              <a:gd name="connsiteY10" fmla="*/ 119185 h 2170723"/>
              <a:gd name="connsiteX11" fmla="*/ 1843454 w 4618893"/>
              <a:gd name="connsiteY11" fmla="*/ 166077 h 2170723"/>
              <a:gd name="connsiteX12" fmla="*/ 1852246 w 4618893"/>
              <a:gd name="connsiteY12" fmla="*/ 895839 h 2170723"/>
              <a:gd name="connsiteX13" fmla="*/ 542192 w 4618893"/>
              <a:gd name="connsiteY13" fmla="*/ 895839 h 2170723"/>
              <a:gd name="connsiteX0" fmla="*/ 542192 w 4755662"/>
              <a:gd name="connsiteY0" fmla="*/ 895839 h 2170723"/>
              <a:gd name="connsiteX1" fmla="*/ 14654 w 4755662"/>
              <a:gd name="connsiteY1" fmla="*/ 1493716 h 2170723"/>
              <a:gd name="connsiteX2" fmla="*/ 454269 w 4755662"/>
              <a:gd name="connsiteY2" fmla="*/ 2082800 h 2170723"/>
              <a:gd name="connsiteX3" fmla="*/ 2036885 w 4755662"/>
              <a:gd name="connsiteY3" fmla="*/ 2021254 h 2170723"/>
              <a:gd name="connsiteX4" fmla="*/ 2350477 w 4755662"/>
              <a:gd name="connsiteY4" fmla="*/ 1566985 h 2170723"/>
              <a:gd name="connsiteX5" fmla="*/ 2960077 w 4755662"/>
              <a:gd name="connsiteY5" fmla="*/ 1566986 h 2170723"/>
              <a:gd name="connsiteX6" fmla="*/ 3223846 w 4755662"/>
              <a:gd name="connsiteY6" fmla="*/ 1950916 h 2170723"/>
              <a:gd name="connsiteX7" fmla="*/ 4437185 w 4755662"/>
              <a:gd name="connsiteY7" fmla="*/ 1906954 h 2170723"/>
              <a:gd name="connsiteX8" fmla="*/ 4484077 w 4755662"/>
              <a:gd name="connsiteY8" fmla="*/ 957386 h 2170723"/>
              <a:gd name="connsiteX9" fmla="*/ 2807677 w 4755662"/>
              <a:gd name="connsiteY9" fmla="*/ 881186 h 2170723"/>
              <a:gd name="connsiteX10" fmla="*/ 2655277 w 4755662"/>
              <a:gd name="connsiteY10" fmla="*/ 119185 h 2170723"/>
              <a:gd name="connsiteX11" fmla="*/ 1843454 w 4755662"/>
              <a:gd name="connsiteY11" fmla="*/ 166077 h 2170723"/>
              <a:gd name="connsiteX12" fmla="*/ 1852246 w 4755662"/>
              <a:gd name="connsiteY12" fmla="*/ 895839 h 2170723"/>
              <a:gd name="connsiteX13" fmla="*/ 542192 w 4755662"/>
              <a:gd name="connsiteY13" fmla="*/ 895839 h 2170723"/>
              <a:gd name="connsiteX0" fmla="*/ 542192 w 4984261"/>
              <a:gd name="connsiteY0" fmla="*/ 895839 h 2170723"/>
              <a:gd name="connsiteX1" fmla="*/ 14654 w 4984261"/>
              <a:gd name="connsiteY1" fmla="*/ 1493716 h 2170723"/>
              <a:gd name="connsiteX2" fmla="*/ 454269 w 4984261"/>
              <a:gd name="connsiteY2" fmla="*/ 2082800 h 2170723"/>
              <a:gd name="connsiteX3" fmla="*/ 2036885 w 4984261"/>
              <a:gd name="connsiteY3" fmla="*/ 2021254 h 2170723"/>
              <a:gd name="connsiteX4" fmla="*/ 2350477 w 4984261"/>
              <a:gd name="connsiteY4" fmla="*/ 1566985 h 2170723"/>
              <a:gd name="connsiteX5" fmla="*/ 2960077 w 4984261"/>
              <a:gd name="connsiteY5" fmla="*/ 1566986 h 2170723"/>
              <a:gd name="connsiteX6" fmla="*/ 3223846 w 4984261"/>
              <a:gd name="connsiteY6" fmla="*/ 1950916 h 2170723"/>
              <a:gd name="connsiteX7" fmla="*/ 4437185 w 4984261"/>
              <a:gd name="connsiteY7" fmla="*/ 1906954 h 2170723"/>
              <a:gd name="connsiteX8" fmla="*/ 4712676 w 4984261"/>
              <a:gd name="connsiteY8" fmla="*/ 957386 h 2170723"/>
              <a:gd name="connsiteX9" fmla="*/ 2807677 w 4984261"/>
              <a:gd name="connsiteY9" fmla="*/ 881186 h 2170723"/>
              <a:gd name="connsiteX10" fmla="*/ 2655277 w 4984261"/>
              <a:gd name="connsiteY10" fmla="*/ 119185 h 2170723"/>
              <a:gd name="connsiteX11" fmla="*/ 1843454 w 4984261"/>
              <a:gd name="connsiteY11" fmla="*/ 166077 h 2170723"/>
              <a:gd name="connsiteX12" fmla="*/ 1852246 w 4984261"/>
              <a:gd name="connsiteY12" fmla="*/ 895839 h 2170723"/>
              <a:gd name="connsiteX13" fmla="*/ 542192 w 4984261"/>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7 w 5030176"/>
              <a:gd name="connsiteY4" fmla="*/ 1566985 h 2170723"/>
              <a:gd name="connsiteX5" fmla="*/ 2960077 w 5030176"/>
              <a:gd name="connsiteY5" fmla="*/ 15669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5 w 5030176"/>
              <a:gd name="connsiteY4" fmla="*/ 1490786 h 2170723"/>
              <a:gd name="connsiteX5" fmla="*/ 2960077 w 5030176"/>
              <a:gd name="connsiteY5" fmla="*/ 15669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 name="connsiteX0" fmla="*/ 542192 w 5030176"/>
              <a:gd name="connsiteY0" fmla="*/ 895839 h 2170723"/>
              <a:gd name="connsiteX1" fmla="*/ 14654 w 5030176"/>
              <a:gd name="connsiteY1" fmla="*/ 1493716 h 2170723"/>
              <a:gd name="connsiteX2" fmla="*/ 454269 w 5030176"/>
              <a:gd name="connsiteY2" fmla="*/ 2082800 h 2170723"/>
              <a:gd name="connsiteX3" fmla="*/ 2036885 w 5030176"/>
              <a:gd name="connsiteY3" fmla="*/ 2021254 h 2170723"/>
              <a:gd name="connsiteX4" fmla="*/ 2350475 w 5030176"/>
              <a:gd name="connsiteY4" fmla="*/ 1490786 h 2170723"/>
              <a:gd name="connsiteX5" fmla="*/ 2960075 w 5030176"/>
              <a:gd name="connsiteY5" fmla="*/ 1414586 h 2170723"/>
              <a:gd name="connsiteX6" fmla="*/ 3223846 w 5030176"/>
              <a:gd name="connsiteY6" fmla="*/ 1950916 h 2170723"/>
              <a:gd name="connsiteX7" fmla="*/ 4712676 w 5030176"/>
              <a:gd name="connsiteY7" fmla="*/ 1871786 h 2170723"/>
              <a:gd name="connsiteX8" fmla="*/ 4712676 w 5030176"/>
              <a:gd name="connsiteY8" fmla="*/ 957386 h 2170723"/>
              <a:gd name="connsiteX9" fmla="*/ 2807677 w 5030176"/>
              <a:gd name="connsiteY9" fmla="*/ 881186 h 2170723"/>
              <a:gd name="connsiteX10" fmla="*/ 2655277 w 5030176"/>
              <a:gd name="connsiteY10" fmla="*/ 119185 h 2170723"/>
              <a:gd name="connsiteX11" fmla="*/ 1843454 w 5030176"/>
              <a:gd name="connsiteY11" fmla="*/ 166077 h 2170723"/>
              <a:gd name="connsiteX12" fmla="*/ 1852246 w 5030176"/>
              <a:gd name="connsiteY12" fmla="*/ 895839 h 2170723"/>
              <a:gd name="connsiteX13" fmla="*/ 542192 w 5030176"/>
              <a:gd name="connsiteY13" fmla="*/ 895839 h 21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30176" h="2170723" fill="norm" stroke="1" extrusionOk="0">
                <a:moveTo>
                  <a:pt x="542192" y="895839"/>
                </a:moveTo>
                <a:cubicBezTo>
                  <a:pt x="235927" y="995485"/>
                  <a:pt x="29308" y="1295889"/>
                  <a:pt x="14654" y="1493716"/>
                </a:cubicBezTo>
                <a:cubicBezTo>
                  <a:pt x="0" y="1691543"/>
                  <a:pt x="117231" y="1994877"/>
                  <a:pt x="454269" y="2082800"/>
                </a:cubicBezTo>
                <a:cubicBezTo>
                  <a:pt x="791307" y="2170723"/>
                  <a:pt x="1720851" y="2119923"/>
                  <a:pt x="2036885" y="2021254"/>
                </a:cubicBezTo>
                <a:cubicBezTo>
                  <a:pt x="2352919" y="1922585"/>
                  <a:pt x="2196610" y="1591897"/>
                  <a:pt x="2350475" y="1490786"/>
                </a:cubicBezTo>
                <a:cubicBezTo>
                  <a:pt x="2504340" y="1389675"/>
                  <a:pt x="2814513" y="1337898"/>
                  <a:pt x="2960075" y="1414586"/>
                </a:cubicBezTo>
                <a:cubicBezTo>
                  <a:pt x="3105637" y="1491274"/>
                  <a:pt x="2931746" y="1874716"/>
                  <a:pt x="3223846" y="1950916"/>
                </a:cubicBezTo>
                <a:cubicBezTo>
                  <a:pt x="3515946" y="2027116"/>
                  <a:pt x="4464538" y="2037374"/>
                  <a:pt x="4712676" y="1871786"/>
                </a:cubicBezTo>
                <a:cubicBezTo>
                  <a:pt x="4960814" y="1706198"/>
                  <a:pt x="5030176" y="1122486"/>
                  <a:pt x="4712676" y="957386"/>
                </a:cubicBezTo>
                <a:cubicBezTo>
                  <a:pt x="4395176" y="792286"/>
                  <a:pt x="3150577" y="1020886"/>
                  <a:pt x="2807677" y="881186"/>
                </a:cubicBezTo>
                <a:cubicBezTo>
                  <a:pt x="2464777" y="741486"/>
                  <a:pt x="2815981" y="238370"/>
                  <a:pt x="2655277" y="119185"/>
                </a:cubicBezTo>
                <a:cubicBezTo>
                  <a:pt x="2494573" y="0"/>
                  <a:pt x="1977292" y="36635"/>
                  <a:pt x="1843454" y="166077"/>
                </a:cubicBezTo>
                <a:cubicBezTo>
                  <a:pt x="1709616" y="295519"/>
                  <a:pt x="2064727" y="775677"/>
                  <a:pt x="1852246" y="895839"/>
                </a:cubicBezTo>
                <a:cubicBezTo>
                  <a:pt x="1639765" y="1016001"/>
                  <a:pt x="848457" y="796193"/>
                  <a:pt x="542192" y="895839"/>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8" name="Rectangle 2" hidden="0"/>
          <p:cNvSpPr>
            <a:spLocks noChangeArrowheads="1" noGrp="1"/>
          </p:cNvSpPr>
          <p:nvPr isPhoto="0" userDrawn="0">
            <p:ph type="title" hasCustomPrompt="0"/>
          </p:nvPr>
        </p:nvSpPr>
        <p:spPr bwMode="auto"/>
        <p:txBody>
          <a:bodyPr/>
          <a:lstStyle/>
          <a:p>
            <a:pPr>
              <a:defRPr/>
            </a:pPr>
            <a:r>
              <a:rPr lang="en-US"/>
              <a:t>Search Example: Romania</a:t>
            </a:r>
            <a:endParaRPr/>
          </a:p>
        </p:txBody>
      </p:sp>
      <p:pic>
        <p:nvPicPr>
          <p:cNvPr id="9220" name="Picture 4" hidden="0"/>
          <p:cNvPicPr>
            <a:picLocks noChangeAspect="1" noChangeArrowheads="1"/>
          </p:cNvPicPr>
          <p:nvPr isPhoto="0" userDrawn="0"/>
        </p:nvPicPr>
        <p:blipFill>
          <a:blip r:embed="rId3"/>
          <a:stretch/>
        </p:blipFill>
        <p:spPr bwMode="auto">
          <a:xfrm>
            <a:off x="2438400" y="1600200"/>
            <a:ext cx="7315200" cy="43795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338" name="Rectangle 2" hidden="0"/>
          <p:cNvSpPr>
            <a:spLocks noChangeArrowheads="1" noGrp="1"/>
          </p:cNvSpPr>
          <p:nvPr isPhoto="0" userDrawn="0">
            <p:ph type="title" hasCustomPrompt="0"/>
          </p:nvPr>
        </p:nvSpPr>
        <p:spPr bwMode="auto"/>
        <p:txBody>
          <a:bodyPr/>
          <a:lstStyle/>
          <a:p>
            <a:pPr>
              <a:defRPr/>
            </a:pPr>
            <a:r>
              <a:rPr lang="en-US"/>
              <a:t>Searching with a Search Tree</a:t>
            </a:r>
            <a:endParaRPr/>
          </a:p>
        </p:txBody>
      </p:sp>
      <p:sp>
        <p:nvSpPr>
          <p:cNvPr id="14339" name="Rectangle 3" hidden="0"/>
          <p:cNvSpPr>
            <a:spLocks noChangeArrowheads="1" noGrp="1"/>
          </p:cNvSpPr>
          <p:nvPr isPhoto="0" userDrawn="0">
            <p:ph idx="1" hasCustomPrompt="0"/>
          </p:nvPr>
        </p:nvSpPr>
        <p:spPr bwMode="auto">
          <a:xfrm>
            <a:off x="1828800" y="4267200"/>
            <a:ext cx="9067800" cy="1981200"/>
          </a:xfrm>
        </p:spPr>
        <p:txBody>
          <a:bodyPr/>
          <a:lstStyle/>
          <a:p>
            <a:pPr>
              <a:lnSpc>
                <a:spcPct val="90000"/>
              </a:lnSpc>
              <a:defRPr/>
            </a:pPr>
            <a:r>
              <a:rPr lang="en-US"/>
              <a:t>Search:</a:t>
            </a:r>
            <a:endParaRPr/>
          </a:p>
          <a:p>
            <a:pPr lvl="1">
              <a:lnSpc>
                <a:spcPct val="90000"/>
              </a:lnSpc>
              <a:defRPr/>
            </a:pPr>
            <a:r>
              <a:rPr lang="en-US"/>
              <a:t>Expand out potential plans (tree nodes)</a:t>
            </a:r>
            <a:endParaRPr/>
          </a:p>
          <a:p>
            <a:pPr lvl="1">
              <a:lnSpc>
                <a:spcPct val="90000"/>
              </a:lnSpc>
              <a:defRPr/>
            </a:pPr>
            <a:r>
              <a:rPr lang="en-US"/>
              <a:t>Maintain a </a:t>
            </a:r>
            <a:r>
              <a:rPr lang="en-US">
                <a:solidFill>
                  <a:srgbClr val="CC0000"/>
                </a:solidFill>
              </a:rPr>
              <a:t>fringe </a:t>
            </a:r>
            <a:r>
              <a:rPr lang="en-US"/>
              <a:t>of partial plans under consideration</a:t>
            </a:r>
            <a:endParaRPr/>
          </a:p>
          <a:p>
            <a:pPr lvl="1">
              <a:lnSpc>
                <a:spcPct val="90000"/>
              </a:lnSpc>
              <a:defRPr/>
            </a:pPr>
            <a:r>
              <a:rPr lang="en-US"/>
              <a:t>Try to expand as few tree nodes as possible</a:t>
            </a:r>
            <a:endParaRPr/>
          </a:p>
        </p:txBody>
      </p:sp>
      <p:pic>
        <p:nvPicPr>
          <p:cNvPr id="14340" name="Picture 4" hidden="0"/>
          <p:cNvPicPr>
            <a:picLocks noChangeAspect="1" noChangeArrowheads="1"/>
          </p:cNvPicPr>
          <p:nvPr isPhoto="0" userDrawn="0"/>
        </p:nvPicPr>
        <p:blipFill>
          <a:blip r:embed="rId3"/>
          <a:stretch/>
        </p:blipFill>
        <p:spPr bwMode="auto">
          <a:xfrm>
            <a:off x="1830388" y="1676403"/>
            <a:ext cx="8072437" cy="2071687"/>
          </a:xfrm>
          <a:prstGeom prst="rect">
            <a:avLst/>
          </a:prstGeom>
          <a:noFill/>
          <a:ln w="9525">
            <a:noFill/>
            <a:miter lim="800000"/>
            <a:headEnd/>
            <a:tailEnd/>
          </a:ln>
        </p:spPr>
      </p:pic>
      <p:pic>
        <p:nvPicPr>
          <p:cNvPr id="792581" name="Picture 5" hidden="0"/>
          <p:cNvPicPr>
            <a:picLocks noChangeAspect="1" noChangeArrowheads="1"/>
          </p:cNvPicPr>
          <p:nvPr isPhoto="0" userDrawn="0"/>
        </p:nvPicPr>
        <p:blipFill>
          <a:blip r:embed="rId4"/>
          <a:stretch/>
        </p:blipFill>
        <p:spPr bwMode="auto">
          <a:xfrm>
            <a:off x="1830388" y="1690690"/>
            <a:ext cx="8072437" cy="20177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66186893" name="Rectangle 2" hidden="0"/>
          <p:cNvSpPr>
            <a:spLocks noChangeArrowheads="1" noGrp="1"/>
          </p:cNvSpPr>
          <p:nvPr isPhoto="0" userDrawn="0">
            <p:ph type="title" hasCustomPrompt="0"/>
          </p:nvPr>
        </p:nvSpPr>
        <p:spPr bwMode="auto"/>
        <p:txBody>
          <a:bodyPr/>
          <a:lstStyle/>
          <a:p>
            <a:pPr>
              <a:defRPr/>
            </a:pPr>
            <a:r>
              <a:rPr lang="en-US"/>
              <a:t>Searching with a Search Tree</a:t>
            </a:r>
            <a:endParaRPr/>
          </a:p>
        </p:txBody>
      </p:sp>
      <p:sp>
        <p:nvSpPr>
          <p:cNvPr id="1137541873" name="Rectangle 3" hidden="0"/>
          <p:cNvSpPr>
            <a:spLocks noChangeArrowheads="1" noGrp="1"/>
          </p:cNvSpPr>
          <p:nvPr isPhoto="0" userDrawn="0">
            <p:ph idx="1" hasCustomPrompt="0"/>
          </p:nvPr>
        </p:nvSpPr>
        <p:spPr bwMode="auto">
          <a:xfrm>
            <a:off x="1828800" y="4267199"/>
            <a:ext cx="9067799" cy="1981199"/>
          </a:xfrm>
        </p:spPr>
        <p:txBody>
          <a:bodyPr/>
          <a:lstStyle/>
          <a:p>
            <a:pPr>
              <a:lnSpc>
                <a:spcPct val="90000"/>
              </a:lnSpc>
              <a:defRPr/>
            </a:pPr>
            <a:r>
              <a:rPr lang="en-US"/>
              <a:t>Search:</a:t>
            </a:r>
            <a:endParaRPr/>
          </a:p>
          <a:p>
            <a:pPr lvl="1">
              <a:lnSpc>
                <a:spcPct val="90000"/>
              </a:lnSpc>
              <a:defRPr/>
            </a:pPr>
            <a:r>
              <a:rPr lang="en-US"/>
              <a:t>Expand out potential plans (tree nodes)</a:t>
            </a:r>
            <a:endParaRPr/>
          </a:p>
          <a:p>
            <a:pPr lvl="1">
              <a:lnSpc>
                <a:spcPct val="90000"/>
              </a:lnSpc>
              <a:defRPr/>
            </a:pPr>
            <a:r>
              <a:rPr lang="en-US"/>
              <a:t>Maintain a </a:t>
            </a:r>
            <a:r>
              <a:rPr lang="en-US">
                <a:solidFill>
                  <a:srgbClr val="CC0000"/>
                </a:solidFill>
              </a:rPr>
              <a:t>fringe </a:t>
            </a:r>
            <a:r>
              <a:rPr lang="en-US"/>
              <a:t>of partial plans under consideration</a:t>
            </a:r>
            <a:endParaRPr/>
          </a:p>
          <a:p>
            <a:pPr lvl="1">
              <a:lnSpc>
                <a:spcPct val="90000"/>
              </a:lnSpc>
              <a:defRPr/>
            </a:pPr>
            <a:r>
              <a:rPr lang="en-US"/>
              <a:t>Try to expand as few tree nodes as possible</a:t>
            </a:r>
            <a:endParaRPr/>
          </a:p>
        </p:txBody>
      </p:sp>
      <p:pic>
        <p:nvPicPr>
          <p:cNvPr id="488547612" name="Picture 4" hidden="0"/>
          <p:cNvPicPr>
            <a:picLocks noChangeAspect="1" noChangeArrowheads="1"/>
          </p:cNvPicPr>
          <p:nvPr isPhoto="0" userDrawn="0"/>
        </p:nvPicPr>
        <p:blipFill>
          <a:blip r:embed="rId3"/>
          <a:stretch/>
        </p:blipFill>
        <p:spPr bwMode="auto">
          <a:xfrm>
            <a:off x="1830387" y="1676403"/>
            <a:ext cx="8072436" cy="2071686"/>
          </a:xfrm>
          <a:prstGeom prst="rect">
            <a:avLst/>
          </a:prstGeom>
          <a:noFill/>
          <a:ln w="9525">
            <a:noFill/>
            <a:miter/>
            <a:headEnd/>
            <a:tailEnd/>
          </a:ln>
        </p:spPr>
      </p:pic>
      <p:pic>
        <p:nvPicPr>
          <p:cNvPr id="725665929" name="Picture 5" hidden="0"/>
          <p:cNvPicPr>
            <a:picLocks noChangeAspect="1" noChangeArrowheads="1"/>
          </p:cNvPicPr>
          <p:nvPr isPhoto="0" userDrawn="0"/>
        </p:nvPicPr>
        <p:blipFill>
          <a:blip r:embed="rId4"/>
          <a:stretch/>
        </p:blipFill>
        <p:spPr bwMode="auto">
          <a:xfrm>
            <a:off x="1830387" y="1690689"/>
            <a:ext cx="8072436" cy="2017712"/>
          </a:xfrm>
          <a:prstGeom prst="rect">
            <a:avLst/>
          </a:prstGeom>
          <a:noFill/>
          <a:ln w="9525">
            <a:noFill/>
            <a:miter/>
            <a:headEnd/>
            <a:tailEnd/>
          </a:ln>
        </p:spPr>
      </p:pic>
      <p:pic>
        <p:nvPicPr>
          <p:cNvPr id="1169777687" name="Picture 6" hidden="0"/>
          <p:cNvPicPr>
            <a:picLocks noChangeAspect="1" noChangeArrowheads="1"/>
          </p:cNvPicPr>
          <p:nvPr isPhoto="0" userDrawn="0"/>
        </p:nvPicPr>
        <p:blipFill>
          <a:blip r:embed="rId5"/>
          <a:stretch/>
        </p:blipFill>
        <p:spPr bwMode="auto">
          <a:xfrm>
            <a:off x="1828801" y="1690686"/>
            <a:ext cx="8072438" cy="2008188"/>
          </a:xfrm>
          <a:prstGeom prst="rect">
            <a:avLst/>
          </a:prstGeom>
          <a:noFill/>
          <a:ln w="9525">
            <a:noFill/>
            <a:miter/>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56659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9777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362" name="Rectangle 2" hidden="0"/>
          <p:cNvSpPr>
            <a:spLocks noChangeArrowheads="1" noGrp="1"/>
          </p:cNvSpPr>
          <p:nvPr isPhoto="0" userDrawn="0">
            <p:ph type="title" hasCustomPrompt="0"/>
          </p:nvPr>
        </p:nvSpPr>
        <p:spPr bwMode="auto"/>
        <p:txBody>
          <a:bodyPr/>
          <a:lstStyle/>
          <a:p>
            <a:pPr>
              <a:defRPr/>
            </a:pPr>
            <a:r>
              <a:rPr lang="en-US"/>
              <a:t>General Tree Search</a:t>
            </a:r>
            <a:endParaRPr/>
          </a:p>
        </p:txBody>
      </p:sp>
      <p:sp>
        <p:nvSpPr>
          <p:cNvPr id="15363" name="Rectangle 3" hidden="0"/>
          <p:cNvSpPr>
            <a:spLocks noChangeArrowheads="1" noGrp="1"/>
          </p:cNvSpPr>
          <p:nvPr isPhoto="0" userDrawn="0">
            <p:ph idx="1" hasCustomPrompt="0"/>
          </p:nvPr>
        </p:nvSpPr>
        <p:spPr bwMode="auto">
          <a:xfrm>
            <a:off x="2438400" y="4114799"/>
            <a:ext cx="7315200" cy="2362199"/>
          </a:xfrm>
        </p:spPr>
        <p:txBody>
          <a:bodyPr/>
          <a:lstStyle/>
          <a:p>
            <a:pPr>
              <a:lnSpc>
                <a:spcPct val="80000"/>
              </a:lnSpc>
              <a:defRPr/>
            </a:pPr>
            <a:r>
              <a:rPr lang="en-US" sz="2800"/>
              <a:t>Important ideas:</a:t>
            </a:r>
            <a:endParaRPr/>
          </a:p>
          <a:p>
            <a:pPr lvl="1">
              <a:lnSpc>
                <a:spcPct val="80000"/>
              </a:lnSpc>
              <a:defRPr/>
            </a:pPr>
            <a:r>
              <a:rPr lang="en-US" sz="2400"/>
              <a:t>Fringe</a:t>
            </a:r>
            <a:endParaRPr/>
          </a:p>
          <a:p>
            <a:pPr lvl="1">
              <a:lnSpc>
                <a:spcPct val="80000"/>
              </a:lnSpc>
              <a:defRPr/>
            </a:pPr>
            <a:r>
              <a:rPr lang="en-US" sz="2400"/>
              <a:t>Expansion</a:t>
            </a:r>
            <a:endParaRPr/>
          </a:p>
          <a:p>
            <a:pPr lvl="1">
              <a:lnSpc>
                <a:spcPct val="80000"/>
              </a:lnSpc>
              <a:defRPr/>
            </a:pPr>
            <a:r>
              <a:rPr lang="en-US" sz="2400"/>
              <a:t>Exploration strategy</a:t>
            </a:r>
            <a:endParaRPr/>
          </a:p>
          <a:p>
            <a:pPr lvl="3">
              <a:lnSpc>
                <a:spcPct val="80000"/>
              </a:lnSpc>
              <a:defRPr/>
            </a:pPr>
            <a:endParaRPr lang="en-US" sz="1600"/>
          </a:p>
          <a:p>
            <a:pPr>
              <a:lnSpc>
                <a:spcPct val="80000"/>
              </a:lnSpc>
              <a:defRPr/>
            </a:pPr>
            <a:r>
              <a:rPr lang="en-US" sz="2800"/>
              <a:t>Main question: which fringe nodes to explore?</a:t>
            </a:r>
            <a:endParaRPr/>
          </a:p>
        </p:txBody>
      </p:sp>
      <p:pic>
        <p:nvPicPr>
          <p:cNvPr id="15364" name="Picture 4" hidden="0"/>
          <p:cNvPicPr>
            <a:picLocks noChangeAspect="1" noChangeArrowheads="1"/>
          </p:cNvPicPr>
          <p:nvPr isPhoto="0" userDrawn="0"/>
        </p:nvPicPr>
        <p:blipFill>
          <a:blip r:embed="rId3"/>
          <a:stretch/>
        </p:blipFill>
        <p:spPr bwMode="auto">
          <a:xfrm>
            <a:off x="2370139" y="1371603"/>
            <a:ext cx="7459663" cy="249555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386" name="Rectangle 2" hidden="0"/>
          <p:cNvSpPr>
            <a:spLocks noChangeArrowheads="1" noGrp="1"/>
          </p:cNvSpPr>
          <p:nvPr isPhoto="0" userDrawn="0">
            <p:ph type="title" hasCustomPrompt="0"/>
          </p:nvPr>
        </p:nvSpPr>
        <p:spPr bwMode="auto"/>
        <p:txBody>
          <a:bodyPr/>
          <a:lstStyle/>
          <a:p>
            <a:pPr>
              <a:defRPr/>
            </a:pPr>
            <a:r>
              <a:rPr lang="en-US"/>
              <a:t>Example: Tree Search</a:t>
            </a:r>
            <a:endParaRPr/>
          </a:p>
        </p:txBody>
      </p:sp>
      <p:grpSp>
        <p:nvGrpSpPr>
          <p:cNvPr id="16388" name="Group 4" hidden="0"/>
          <p:cNvGrpSpPr/>
          <p:nvPr isPhoto="0" userDrawn="0"/>
        </p:nvGrpSpPr>
        <p:grpSpPr bwMode="auto">
          <a:xfrm>
            <a:off x="475595" y="1262342"/>
            <a:ext cx="3205163" cy="1768475"/>
            <a:chOff x="816" y="1056"/>
            <a:chExt cx="4176" cy="2304"/>
          </a:xfrm>
        </p:grpSpPr>
        <p:grpSp>
          <p:nvGrpSpPr>
            <p:cNvPr id="16389" name="Group 5" hidden="0"/>
            <p:cNvGrpSpPr/>
            <p:nvPr isPhoto="0" userDrawn="0"/>
          </p:nvGrpSpPr>
          <p:grpSpPr bwMode="auto">
            <a:xfrm>
              <a:off x="816" y="1056"/>
              <a:ext cx="4176" cy="2304"/>
              <a:chOff x="336" y="576"/>
              <a:chExt cx="4848" cy="2784"/>
            </a:xfrm>
          </p:grpSpPr>
          <p:sp>
            <p:nvSpPr>
              <p:cNvPr id="16391" name="AutoShape 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16392" name="AutoShape 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6393" name="AutoShape 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6394" name="AutoShape 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6395" name="AutoShape 1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6396" name="AutoShape 1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6397" name="AutoShape 1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6398" name="AutoShape 1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6399" name="AutoShape 1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6400" name="AutoShape 1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6401" name="AutoShape 1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6402" name="AutoShape 1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6403" name="AutoShape 18" hidden="0"/>
              <p:cNvCxnSpPr>
                <a:cxnSpLocks noChangeShapeType="1"/>
                <a:stCxn id="16391" idx="5"/>
                <a:endCxn id="16395"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16404" name="AutoShape 19" hidden="0"/>
              <p:cNvCxnSpPr>
                <a:cxnSpLocks noChangeShapeType="1"/>
                <a:stCxn id="16395" idx="5"/>
                <a:endCxn id="16396"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16405" name="AutoShape 20" hidden="0"/>
              <p:cNvCxnSpPr>
                <a:cxnSpLocks noChangeShapeType="1"/>
                <a:stCxn id="16399" idx="3"/>
                <a:endCxn id="16396"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6406" name="AutoShape 21" hidden="0"/>
              <p:cNvCxnSpPr>
                <a:cxnSpLocks noChangeShapeType="1"/>
                <a:stCxn id="16399" idx="2"/>
                <a:endCxn id="16395"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6407" name="AutoShape 22" hidden="0"/>
              <p:cNvCxnSpPr>
                <a:cxnSpLocks noChangeShapeType="1"/>
                <a:stCxn id="16398" idx="4"/>
                <a:endCxn id="16399"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16408" name="AutoShape 23" hidden="0"/>
              <p:cNvCxnSpPr>
                <a:cxnSpLocks noChangeShapeType="1"/>
                <a:stCxn id="16398" idx="5"/>
                <a:endCxn id="16402"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16409" name="AutoShape 24" hidden="0"/>
              <p:cNvCxnSpPr>
                <a:cxnSpLocks noChangeShapeType="1"/>
                <a:stCxn id="16402" idx="0"/>
                <a:endCxn id="16401"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16410" name="AutoShape 25" hidden="0"/>
              <p:cNvCxnSpPr>
                <a:cxnSpLocks noChangeShapeType="1"/>
                <a:stCxn id="16401" idx="0"/>
                <a:endCxn id="16392"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6411" name="AutoShape 26" hidden="0"/>
              <p:cNvCxnSpPr>
                <a:cxnSpLocks noChangeShapeType="1"/>
                <a:stCxn id="16391"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6412" name="AutoShape 27" hidden="0"/>
              <p:cNvCxnSpPr>
                <a:cxnSpLocks noChangeShapeType="1"/>
                <a:stCxn id="16393" idx="1"/>
                <a:endCxn id="16394"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6413" name="AutoShape 28" hidden="0"/>
              <p:cNvCxnSpPr>
                <a:cxnSpLocks noChangeShapeType="1"/>
                <a:endCxn id="16400"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6414" name="AutoShape 29" hidden="0"/>
              <p:cNvCxnSpPr>
                <a:cxnSpLocks noChangeShapeType="1"/>
                <a:stCxn id="16397" idx="2"/>
                <a:endCxn id="16400"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6415" name="AutoShape 30" hidden="0"/>
              <p:cNvCxnSpPr>
                <a:cxnSpLocks noChangeShapeType="1"/>
                <a:stCxn id="16393" idx="7"/>
                <a:endCxn id="16397"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16416" name="AutoShape 31" hidden="0"/>
              <p:cNvCxnSpPr>
                <a:cxnSpLocks noChangeShapeType="1"/>
                <a:stCxn id="16393" idx="6"/>
                <a:endCxn id="16398"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6417" name="AutoShape 32" hidden="0"/>
              <p:cNvCxnSpPr>
                <a:cxnSpLocks noChangeShapeType="1"/>
                <a:stCxn id="16401" idx="1"/>
                <a:endCxn id="16397"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6418" name="AutoShape 33" hidden="0"/>
              <p:cNvCxnSpPr>
                <a:cxnSpLocks noChangeShapeType="1"/>
                <a:stCxn id="16391" idx="6"/>
                <a:endCxn id="16398"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6390" name="AutoShape 34" hidden="0"/>
            <p:cNvCxnSpPr>
              <a:cxnSpLocks noChangeShapeType="1"/>
              <a:stCxn id="16396" idx="6"/>
              <a:endCxn id="16402"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5602" name="Picture 2" hidden="0"/>
          <p:cNvPicPr>
            <a:picLocks noChangeAspect="1" noChangeArrowheads="1"/>
          </p:cNvPicPr>
          <p:nvPr isPhoto="0" userDrawn="0"/>
        </p:nvPicPr>
        <p:blipFill>
          <a:blip r:embed="rId2"/>
          <a:stretch/>
        </p:blipFill>
        <p:spPr bwMode="auto">
          <a:xfrm>
            <a:off x="2058415" y="320040"/>
            <a:ext cx="7800850" cy="5852160"/>
          </a:xfrm>
          <a:prstGeom prst="rect">
            <a:avLst/>
          </a:prstGeom>
          <a:noFill/>
        </p:spPr>
      </p:pic>
      <p:sp>
        <p:nvSpPr>
          <p:cNvPr id="2" name="Title 1" hidden="0"/>
          <p:cNvSpPr>
            <a:spLocks noGrp="1"/>
          </p:cNvSpPr>
          <p:nvPr isPhoto="0" userDrawn="0">
            <p:ph type="title" hasCustomPrompt="0"/>
          </p:nvPr>
        </p:nvSpPr>
        <p:spPr bwMode="auto"/>
        <p:txBody>
          <a:bodyPr/>
          <a:lstStyle/>
          <a:p>
            <a:pPr>
              <a:defRPr/>
            </a:pPr>
            <a:r>
              <a:rPr lang="en-US"/>
              <a:t>Depth-First Search</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458"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9469" name="Group 70" hidden="0"/>
          <p:cNvGrpSpPr/>
          <p:nvPr isPhoto="0" userDrawn="0"/>
        </p:nvGrpSpPr>
        <p:grpSpPr bwMode="auto">
          <a:xfrm>
            <a:off x="4491037" y="1371604"/>
            <a:ext cx="3205163" cy="1768475"/>
            <a:chOff x="816" y="1056"/>
            <a:chExt cx="4176" cy="2304"/>
          </a:xfrm>
        </p:grpSpPr>
        <p:grpSp>
          <p:nvGrpSpPr>
            <p:cNvPr id="19564" name="Group 71" hidden="0"/>
            <p:cNvGrpSpPr/>
            <p:nvPr isPhoto="0" userDrawn="0"/>
          </p:nvGrpSpPr>
          <p:grpSpPr bwMode="auto">
            <a:xfrm>
              <a:off x="816" y="1056"/>
              <a:ext cx="4176" cy="2304"/>
              <a:chOff x="336" y="576"/>
              <a:chExt cx="4848" cy="2784"/>
            </a:xfrm>
          </p:grpSpPr>
          <p:sp>
            <p:nvSpPr>
              <p:cNvPr id="19566" name="AutoShape 72"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19567" name="AutoShape 73"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9568" name="AutoShape 74"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9569" name="AutoShape 75"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9570" name="AutoShape 76"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9571" name="AutoShape 77"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9572" name="AutoShape 78"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9573" name="AutoShape 79"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9574" name="AutoShape 80"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9575" name="AutoShape 81"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9576" name="AutoShape 82"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9577" name="AutoShape 83"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9578" name="AutoShape 84" hidden="0"/>
              <p:cNvCxnSpPr>
                <a:cxnSpLocks noChangeShapeType="1"/>
                <a:stCxn id="19566" idx="5"/>
                <a:endCxn id="19570"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19579" name="AutoShape 85" hidden="0"/>
              <p:cNvCxnSpPr>
                <a:cxnSpLocks noChangeShapeType="1"/>
                <a:stCxn id="19570" idx="5"/>
                <a:endCxn id="19571"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19580" name="AutoShape 86" hidden="0"/>
              <p:cNvCxnSpPr>
                <a:cxnSpLocks noChangeShapeType="1"/>
                <a:stCxn id="19574" idx="3"/>
                <a:endCxn id="19571"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hidden="0"/>
              <p:cNvCxnSpPr>
                <a:cxnSpLocks noChangeShapeType="1"/>
                <a:stCxn id="19574" idx="2"/>
                <a:endCxn id="19570"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hidden="0"/>
              <p:cNvCxnSpPr>
                <a:cxnSpLocks noChangeShapeType="1"/>
                <a:stCxn id="19573" idx="4"/>
                <a:endCxn id="19574"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19583" name="AutoShape 89" hidden="0"/>
              <p:cNvCxnSpPr>
                <a:cxnSpLocks noChangeShapeType="1"/>
                <a:stCxn id="19573" idx="5"/>
                <a:endCxn id="19577"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hidden="0"/>
              <p:cNvCxnSpPr>
                <a:cxnSpLocks noChangeShapeType="1"/>
                <a:stCxn id="19577" idx="0"/>
                <a:endCxn id="19576"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19585" name="AutoShape 91" hidden="0"/>
              <p:cNvCxnSpPr>
                <a:cxnSpLocks noChangeShapeType="1"/>
                <a:stCxn id="19576" idx="0"/>
                <a:endCxn id="19567"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hidden="0"/>
              <p:cNvCxnSpPr>
                <a:cxnSpLocks noChangeShapeType="1"/>
                <a:stCxn id="19566"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hidden="0"/>
              <p:cNvCxnSpPr>
                <a:cxnSpLocks noChangeShapeType="1"/>
                <a:stCxn id="19568" idx="1"/>
                <a:endCxn id="19569"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hidden="0"/>
              <p:cNvCxnSpPr>
                <a:cxnSpLocks noChangeShapeType="1"/>
                <a:endCxn id="19575"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hidden="0"/>
              <p:cNvCxnSpPr>
                <a:cxnSpLocks noChangeShapeType="1"/>
                <a:stCxn id="19572" idx="2"/>
                <a:endCxn id="19575"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hidden="0"/>
              <p:cNvCxnSpPr>
                <a:cxnSpLocks noChangeShapeType="1"/>
                <a:stCxn id="19568" idx="7"/>
                <a:endCxn id="19572"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19591" name="AutoShape 97" hidden="0"/>
              <p:cNvCxnSpPr>
                <a:cxnSpLocks noChangeShapeType="1"/>
                <a:stCxn id="19568" idx="6"/>
                <a:endCxn id="19573"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hidden="0"/>
              <p:cNvCxnSpPr>
                <a:cxnSpLocks noChangeShapeType="1"/>
                <a:stCxn id="19576" idx="1"/>
                <a:endCxn id="19572"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hidden="0"/>
              <p:cNvCxnSpPr>
                <a:cxnSpLocks noChangeShapeType="1"/>
                <a:stCxn id="19566" idx="6"/>
                <a:endCxn id="19573"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hidden="0"/>
            <p:cNvCxnSpPr>
              <a:cxnSpLocks noChangeShapeType="1"/>
              <a:stCxn id="19571" idx="6"/>
              <a:endCxn id="19577"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
        <p:nvSpPr>
          <p:cNvPr id="19485" name="Line 140" hidden="0"/>
          <p:cNvSpPr>
            <a:spLocks noChangeShapeType="1"/>
          </p:cNvSpPr>
          <p:nvPr isPhoto="0" userDrawn="0"/>
        </p:nvSpPr>
        <p:spPr bwMode="auto">
          <a:xfrm>
            <a:off x="3" y="3371851"/>
            <a:ext cx="12191999"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19537" name="Text Box 194" hidden="0"/>
          <p:cNvSpPr txBox="1">
            <a:spLocks noChangeArrowheads="1"/>
          </p:cNvSpPr>
          <p:nvPr isPhoto="0" userDrawn="0"/>
        </p:nvSpPr>
        <p:spPr bwMode="auto">
          <a:xfrm>
            <a:off x="381000" y="1371602"/>
            <a:ext cx="2281237" cy="1338824"/>
          </a:xfrm>
          <a:prstGeom prst="rect">
            <a:avLst/>
          </a:prstGeom>
          <a:noFill/>
          <a:ln w="9525">
            <a:noFill/>
            <a:miter lim="800000"/>
            <a:headEnd/>
            <a:tailEnd/>
          </a:ln>
        </p:spPr>
        <p:txBody>
          <a:bodyPr lIns="91432" tIns="45718" rIns="91432" bIns="45718">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Agents that Plan</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6" name="Picture 1" hidden="0"/>
          <p:cNvPicPr>
            <a:picLocks noChangeAspect="1" noChangeArrowheads="1"/>
          </p:cNvPicPr>
          <p:nvPr isPhoto="0" userDrawn="0"/>
        </p:nvPicPr>
        <p:blipFill>
          <a:blip r:embed="rId3"/>
          <a:stretch/>
        </p:blipFill>
        <p:spPr bwMode="auto">
          <a:xfrm>
            <a:off x="2844800" y="1295400"/>
            <a:ext cx="6603998" cy="495299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33411175"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474961891" name="Group 70" hidden="0"/>
          <p:cNvGrpSpPr/>
          <p:nvPr isPhoto="0" userDrawn="0"/>
        </p:nvGrpSpPr>
        <p:grpSpPr bwMode="auto">
          <a:xfrm>
            <a:off x="4491036" y="1371603"/>
            <a:ext cx="3205162" cy="1768474"/>
            <a:chOff x="815" y="1055"/>
            <a:chExt cx="4176" cy="2304"/>
          </a:xfrm>
        </p:grpSpPr>
        <p:grpSp>
          <p:nvGrpSpPr>
            <p:cNvPr id="859612058" name="Group 71" hidden="0"/>
            <p:cNvGrpSpPr/>
            <p:nvPr isPhoto="0" userDrawn="0"/>
          </p:nvGrpSpPr>
          <p:grpSpPr bwMode="auto">
            <a:xfrm>
              <a:off x="815" y="1055"/>
              <a:ext cx="4176" cy="2304"/>
              <a:chOff x="334" y="576"/>
              <a:chExt cx="4847" cy="2783"/>
            </a:xfrm>
          </p:grpSpPr>
          <p:sp>
            <p:nvSpPr>
              <p:cNvPr id="1639141571" name="AutoShape 72" hidden="0"/>
              <p:cNvSpPr>
                <a:spLocks noChangeArrowheads="1"/>
              </p:cNvSpPr>
              <p:nvPr isPhoto="0" userDrawn="0"/>
            </p:nvSpPr>
            <p:spPr bwMode="auto">
              <a:xfrm>
                <a:off x="334"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811137337"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917712791"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1244285421"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340078003"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450172110"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1079388683"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302458089"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255503385"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426943032"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706223209"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481862101"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800986826" name="AutoShape 84" hidden="0"/>
              <p:cNvCxnSpPr>
                <a:cxnSpLocks noChangeShapeType="1"/>
                <a:stCxn id="1639141571" idx="5"/>
                <a:endCxn id="1340078003"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2095326767" name="AutoShape 85" hidden="0"/>
              <p:cNvCxnSpPr>
                <a:cxnSpLocks noChangeShapeType="1"/>
                <a:stCxn id="1340078003" idx="5"/>
                <a:endCxn id="1450172110"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1175862965" name="AutoShape 86" hidden="0"/>
              <p:cNvCxnSpPr>
                <a:cxnSpLocks noChangeShapeType="1"/>
                <a:stCxn id="1255503385" idx="3"/>
                <a:endCxn id="1450172110"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1076736700" name="AutoShape 87" hidden="0"/>
              <p:cNvCxnSpPr>
                <a:cxnSpLocks noChangeShapeType="1"/>
                <a:stCxn id="1255503385" idx="2"/>
                <a:endCxn id="1340078003"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338512194" name="AutoShape 88" hidden="0"/>
              <p:cNvCxnSpPr>
                <a:cxnSpLocks noChangeShapeType="1"/>
                <a:stCxn id="1302458089" idx="4"/>
                <a:endCxn id="1255503385"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944674943" name="AutoShape 89" hidden="0"/>
              <p:cNvCxnSpPr>
                <a:cxnSpLocks noChangeShapeType="1"/>
                <a:stCxn id="1302458089" idx="5"/>
                <a:endCxn id="481862101"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726908166" name="AutoShape 90" hidden="0"/>
              <p:cNvCxnSpPr>
                <a:cxnSpLocks noChangeShapeType="1"/>
                <a:stCxn id="481862101" idx="0"/>
                <a:endCxn id="1706223209"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613017749" name="AutoShape 91" hidden="0"/>
              <p:cNvCxnSpPr>
                <a:cxnSpLocks noChangeShapeType="1"/>
                <a:stCxn id="1706223209" idx="0"/>
                <a:endCxn id="811137337"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534823365" name="AutoShape 92" hidden="0"/>
              <p:cNvCxnSpPr>
                <a:cxnSpLocks noChangeShapeType="1"/>
                <a:stCxn id="1639141571"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760044408" name="AutoShape 93" hidden="0"/>
              <p:cNvCxnSpPr>
                <a:cxnSpLocks noChangeShapeType="1"/>
                <a:stCxn id="1917712791" idx="1"/>
                <a:endCxn id="1244285421"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1487359396" name="AutoShape 94" hidden="0"/>
              <p:cNvCxnSpPr>
                <a:cxnSpLocks noChangeShapeType="1"/>
                <a:endCxn id="426943032"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1003460557" name="AutoShape 95" hidden="0"/>
              <p:cNvCxnSpPr>
                <a:cxnSpLocks noChangeShapeType="1"/>
                <a:stCxn id="1079388683" idx="2"/>
                <a:endCxn id="426943032"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806147454" name="AutoShape 96" hidden="0"/>
              <p:cNvCxnSpPr>
                <a:cxnSpLocks noChangeShapeType="1"/>
                <a:stCxn id="1917712791" idx="7"/>
                <a:endCxn id="1079388683"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288565651" name="AutoShape 97" hidden="0"/>
              <p:cNvCxnSpPr>
                <a:cxnSpLocks noChangeShapeType="1"/>
                <a:stCxn id="1917712791" idx="6"/>
                <a:endCxn id="1302458089"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650222998" name="AutoShape 98" hidden="0"/>
              <p:cNvCxnSpPr>
                <a:cxnSpLocks noChangeShapeType="1"/>
                <a:stCxn id="1706223209" idx="1"/>
                <a:endCxn id="1079388683" idx="6"/>
              </p:cNvCxnSpPr>
              <p:nvPr isPhoto="0" userDrawn="0"/>
            </p:nvCxnSpPr>
            <p:spPr bwMode="auto">
              <a:xfrm rot="5399977" flipH="1">
                <a:off x="3647" y="959"/>
                <a:ext cx="693" cy="1268"/>
              </a:xfrm>
              <a:prstGeom prst="curvedConnector2">
                <a:avLst/>
              </a:prstGeom>
              <a:noFill/>
              <a:ln w="9525">
                <a:solidFill>
                  <a:schemeClr val="tx1"/>
                </a:solidFill>
                <a:round/>
                <a:headEnd/>
                <a:tailEnd type="triangle" w="med" len="med"/>
              </a:ln>
            </p:spPr>
          </p:cxnSp>
          <p:cxnSp>
            <p:nvCxnSpPr>
              <p:cNvPr id="364288053" name="AutoShape 99" hidden="0"/>
              <p:cNvCxnSpPr>
                <a:cxnSpLocks noChangeShapeType="1"/>
                <a:stCxn id="1639141571" idx="6"/>
                <a:endCxn id="1302458089"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2122033621" name="AutoShape 100" hidden="0"/>
            <p:cNvCxnSpPr>
              <a:cxnSpLocks noChangeShapeType="1"/>
              <a:stCxn id="1450172110" idx="6"/>
              <a:endCxn id="481862101"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79698304"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1390322588"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pic>
        <p:nvPicPr>
          <p:cNvPr id="252817406" name="" hidden="0"/>
          <p:cNvPicPr>
            <a:picLocks noChangeAspect="1"/>
          </p:cNvPicPr>
          <p:nvPr isPhoto="0" userDrawn="0"/>
        </p:nvPicPr>
        <p:blipFill>
          <a:blip r:embed="rId2"/>
          <a:stretch/>
        </p:blipFill>
        <p:spPr bwMode="auto">
          <a:xfrm flipH="0" flipV="0">
            <a:off x="2830209" y="3315821"/>
            <a:ext cx="6883466" cy="35214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13861838"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1111258894" name="Group 3" hidden="0"/>
          <p:cNvGrpSpPr/>
          <p:nvPr isPhoto="0" userDrawn="0"/>
        </p:nvGrpSpPr>
        <p:grpSpPr bwMode="auto">
          <a:xfrm>
            <a:off x="3124199" y="3433764"/>
            <a:ext cx="5486400" cy="3355589"/>
            <a:chOff x="47" y="2331"/>
            <a:chExt cx="3456" cy="2405"/>
          </a:xfrm>
        </p:grpSpPr>
        <p:sp>
          <p:nvSpPr>
            <p:cNvPr id="1869801520"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1657574028"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334984000"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187411311"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1779955531"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285513658"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977643352"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500327254" name="AutoShape 11" hidden="0"/>
            <p:cNvCxnSpPr>
              <a:cxnSpLocks noChangeShapeType="1"/>
              <a:stCxn id="187411311" idx="2"/>
              <a:endCxn id="1334984000" idx="0"/>
            </p:cNvCxnSpPr>
            <p:nvPr isPhoto="0" userDrawn="0"/>
          </p:nvCxnSpPr>
          <p:spPr bwMode="auto">
            <a:xfrm flipH="1">
              <a:off x="167" y="2952"/>
              <a:ext cx="334" cy="79"/>
            </a:xfrm>
            <a:prstGeom prst="straightConnector1">
              <a:avLst/>
            </a:prstGeom>
            <a:noFill/>
            <a:ln w="9525">
              <a:solidFill>
                <a:schemeClr val="tx1"/>
              </a:solidFill>
              <a:round/>
              <a:headEnd/>
              <a:tailEnd/>
            </a:ln>
          </p:spPr>
        </p:cxnSp>
        <p:cxnSp>
          <p:nvCxnSpPr>
            <p:cNvPr id="1906830634" name="AutoShape 12" hidden="0"/>
            <p:cNvCxnSpPr>
              <a:cxnSpLocks noChangeShapeType="1"/>
              <a:stCxn id="187411311" idx="2"/>
              <a:endCxn id="977643352"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2122017701" name="AutoShape 13" hidden="0"/>
            <p:cNvCxnSpPr>
              <a:cxnSpLocks noChangeShapeType="1"/>
              <a:stCxn id="1334984000" idx="2"/>
              <a:endCxn id="1657574028"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2123651524" name="AutoShape 14" hidden="0"/>
            <p:cNvCxnSpPr>
              <a:cxnSpLocks noChangeShapeType="1"/>
              <a:stCxn id="977643352" idx="2"/>
              <a:endCxn id="285513658"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283283465" name="Group 15" hidden="0"/>
            <p:cNvGrpSpPr/>
            <p:nvPr isPhoto="0" userDrawn="0"/>
          </p:nvGrpSpPr>
          <p:grpSpPr bwMode="auto">
            <a:xfrm>
              <a:off x="1775" y="2639"/>
              <a:ext cx="1103" cy="1713"/>
              <a:chOff x="1152" y="2639"/>
              <a:chExt cx="1103" cy="1713"/>
            </a:xfrm>
          </p:grpSpPr>
          <p:sp>
            <p:nvSpPr>
              <p:cNvPr id="391644536"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26300562"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391417840"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260617266"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327055546"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801989918"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510371033"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629006391"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596011669"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347454804"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869131322" name="AutoShape 26" hidden="0"/>
              <p:cNvCxnSpPr>
                <a:cxnSpLocks noChangeShapeType="1"/>
                <a:stCxn id="391644536" idx="2"/>
                <a:endCxn id="391417840"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771374987" name="AutoShape 27" hidden="0"/>
              <p:cNvCxnSpPr>
                <a:cxnSpLocks noChangeShapeType="1"/>
                <a:stCxn id="391644536" idx="2"/>
                <a:endCxn id="327055546"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202663128" name="AutoShape 28" hidden="0"/>
              <p:cNvCxnSpPr>
                <a:cxnSpLocks noChangeShapeType="1"/>
                <a:stCxn id="391417840" idx="2"/>
                <a:endCxn id="1826300562"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2058581000" name="AutoShape 29" hidden="0"/>
              <p:cNvCxnSpPr>
                <a:cxnSpLocks noChangeShapeType="1"/>
                <a:stCxn id="391417840" idx="2"/>
                <a:endCxn id="1801989918"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721861829" name="AutoShape 30" hidden="0"/>
              <p:cNvCxnSpPr>
                <a:cxnSpLocks noChangeShapeType="1"/>
                <a:stCxn id="327055546" idx="2"/>
                <a:endCxn id="1260617266"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2102826191" name="AutoShape 31" hidden="0"/>
              <p:cNvCxnSpPr>
                <a:cxnSpLocks noChangeShapeType="1"/>
                <a:stCxn id="1826300562" idx="2"/>
                <a:endCxn id="1510371033"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1777847031" name="AutoShape 32" hidden="0"/>
              <p:cNvCxnSpPr>
                <a:cxnSpLocks noChangeShapeType="1"/>
                <a:stCxn id="1260617266" idx="2"/>
                <a:endCxn id="629006391"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333494619" name="AutoShape 33" hidden="0"/>
              <p:cNvCxnSpPr>
                <a:cxnSpLocks noChangeShapeType="1"/>
                <a:stCxn id="1260617266" idx="2"/>
                <a:endCxn id="596011669"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1398398192" name="AutoShape 34" hidden="0"/>
              <p:cNvCxnSpPr>
                <a:cxnSpLocks noChangeShapeType="1"/>
                <a:stCxn id="629006391" idx="2"/>
                <a:endCxn id="347454804"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647247655"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729894252" name="AutoShape 36" hidden="0"/>
            <p:cNvCxnSpPr>
              <a:cxnSpLocks noChangeShapeType="1"/>
              <a:stCxn id="1779955531" idx="2"/>
              <a:endCxn id="1647247655"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57019628" name="Group 37" hidden="0"/>
            <p:cNvGrpSpPr/>
            <p:nvPr isPhoto="0" userDrawn="0"/>
          </p:nvGrpSpPr>
          <p:grpSpPr bwMode="auto">
            <a:xfrm>
              <a:off x="623" y="3024"/>
              <a:ext cx="1103" cy="1713"/>
              <a:chOff x="1152" y="2639"/>
              <a:chExt cx="1103" cy="1713"/>
            </a:xfrm>
          </p:grpSpPr>
          <p:sp>
            <p:nvSpPr>
              <p:cNvPr id="130310209"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71481666"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143790386"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985052725"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404739315"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58472985"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84492378"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664346774"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328506395"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21627674"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030136366" name="AutoShape 48" hidden="0"/>
              <p:cNvCxnSpPr>
                <a:cxnSpLocks noChangeShapeType="1"/>
                <a:stCxn id="130310209" idx="2"/>
                <a:endCxn id="143790386"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2014638091" name="AutoShape 49" hidden="0"/>
              <p:cNvCxnSpPr>
                <a:cxnSpLocks noChangeShapeType="1"/>
                <a:stCxn id="130310209" idx="2"/>
                <a:endCxn id="40473931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356228249" name="AutoShape 50" hidden="0"/>
              <p:cNvCxnSpPr>
                <a:cxnSpLocks noChangeShapeType="1"/>
                <a:stCxn id="143790386" idx="2"/>
                <a:endCxn id="1871481666"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984639979" name="AutoShape 51" hidden="0"/>
              <p:cNvCxnSpPr>
                <a:cxnSpLocks noChangeShapeType="1"/>
                <a:stCxn id="143790386" idx="2"/>
                <a:endCxn id="158472985"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190890937" name="AutoShape 52" hidden="0"/>
              <p:cNvCxnSpPr>
                <a:cxnSpLocks noChangeShapeType="1"/>
                <a:stCxn id="404739315" idx="2"/>
                <a:endCxn id="1985052725"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516312064" name="AutoShape 53" hidden="0"/>
              <p:cNvCxnSpPr>
                <a:cxnSpLocks noChangeShapeType="1"/>
                <a:stCxn id="1871481666" idx="2"/>
                <a:endCxn id="284492378"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688265044" name="AutoShape 54" hidden="0"/>
              <p:cNvCxnSpPr>
                <a:cxnSpLocks noChangeShapeType="1"/>
                <a:stCxn id="1985052725" idx="2"/>
                <a:endCxn id="1664346774"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2098170294" name="AutoShape 55" hidden="0"/>
              <p:cNvCxnSpPr>
                <a:cxnSpLocks noChangeShapeType="1"/>
                <a:stCxn id="1985052725" idx="2"/>
                <a:endCxn id="328506395"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157110134" name="AutoShape 56" hidden="0"/>
              <p:cNvCxnSpPr>
                <a:cxnSpLocks noChangeShapeType="1"/>
                <a:stCxn id="1664346774" idx="2"/>
                <a:endCxn id="21627674"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1090691958" name="AutoShape 57" hidden="0"/>
            <p:cNvCxnSpPr>
              <a:cxnSpLocks noChangeShapeType="1"/>
              <a:stCxn id="187411311" idx="2"/>
              <a:endCxn id="130310209"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1069060577" name="AutoShape 58" hidden="0"/>
            <p:cNvCxnSpPr>
              <a:cxnSpLocks noChangeShapeType="1"/>
              <a:stCxn id="1869801520" idx="2"/>
              <a:endCxn id="187411311"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2056854475" name="AutoShape 59" hidden="0"/>
            <p:cNvCxnSpPr>
              <a:cxnSpLocks noChangeShapeType="1"/>
              <a:stCxn id="1869801520" idx="2"/>
              <a:endCxn id="391644536"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1489580516" name="AutoShape 60" hidden="0"/>
            <p:cNvCxnSpPr>
              <a:cxnSpLocks noChangeShapeType="1"/>
              <a:stCxn id="1869801520" idx="2"/>
              <a:endCxn id="1779955531" idx="0"/>
            </p:cNvCxnSpPr>
            <p:nvPr isPhoto="0" userDrawn="0"/>
          </p:nvCxnSpPr>
          <p:spPr bwMode="auto">
            <a:xfrm>
              <a:off x="2039" y="2574"/>
              <a:ext cx="1343" cy="64"/>
            </a:xfrm>
            <a:prstGeom prst="straightConnector1">
              <a:avLst/>
            </a:prstGeom>
            <a:noFill/>
            <a:ln w="9525">
              <a:solidFill>
                <a:schemeClr val="tx1"/>
              </a:solidFill>
              <a:round/>
              <a:headEnd/>
              <a:tailEnd/>
            </a:ln>
          </p:spPr>
        </p:cxnSp>
      </p:grpSp>
      <p:grpSp>
        <p:nvGrpSpPr>
          <p:cNvPr id="1613957402" name="Group 70" hidden="0"/>
          <p:cNvGrpSpPr/>
          <p:nvPr isPhoto="0" userDrawn="0"/>
        </p:nvGrpSpPr>
        <p:grpSpPr bwMode="auto">
          <a:xfrm>
            <a:off x="4491036" y="1371603"/>
            <a:ext cx="3205162" cy="1768474"/>
            <a:chOff x="815" y="1055"/>
            <a:chExt cx="4176" cy="2304"/>
          </a:xfrm>
        </p:grpSpPr>
        <p:grpSp>
          <p:nvGrpSpPr>
            <p:cNvPr id="222345721" name="Group 71" hidden="0"/>
            <p:cNvGrpSpPr/>
            <p:nvPr isPhoto="0" userDrawn="0"/>
          </p:nvGrpSpPr>
          <p:grpSpPr bwMode="auto">
            <a:xfrm>
              <a:off x="815" y="1055"/>
              <a:ext cx="4176" cy="2304"/>
              <a:chOff x="334" y="576"/>
              <a:chExt cx="4847" cy="2783"/>
            </a:xfrm>
          </p:grpSpPr>
          <p:sp>
            <p:nvSpPr>
              <p:cNvPr id="941264607" name="AutoShape 72" hidden="0"/>
              <p:cNvSpPr>
                <a:spLocks noChangeArrowheads="1"/>
              </p:cNvSpPr>
              <p:nvPr isPhoto="0" userDrawn="0"/>
            </p:nvSpPr>
            <p:spPr bwMode="auto">
              <a:xfrm>
                <a:off x="334"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973236694"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424225977"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738083392"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231768200"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1415122132"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366275647"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255484042"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980816289"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431118476"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1581387116"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1639917772"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05344514" name="AutoShape 84" hidden="0"/>
              <p:cNvCxnSpPr>
                <a:cxnSpLocks noChangeShapeType="1"/>
                <a:stCxn id="941264607" idx="5"/>
                <a:endCxn id="1231768200"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1738292198" name="AutoShape 85" hidden="0"/>
              <p:cNvCxnSpPr>
                <a:cxnSpLocks noChangeShapeType="1"/>
                <a:stCxn id="1231768200" idx="5"/>
                <a:endCxn id="1415122132"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92665517" name="AutoShape 86" hidden="0"/>
              <p:cNvCxnSpPr>
                <a:cxnSpLocks noChangeShapeType="1"/>
                <a:stCxn id="980816289" idx="3"/>
                <a:endCxn id="1415122132"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252615673" name="AutoShape 87" hidden="0"/>
              <p:cNvCxnSpPr>
                <a:cxnSpLocks noChangeShapeType="1"/>
                <a:stCxn id="980816289" idx="2"/>
                <a:endCxn id="1231768200"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1270820747" name="AutoShape 88" hidden="0"/>
              <p:cNvCxnSpPr>
                <a:cxnSpLocks noChangeShapeType="1"/>
                <a:stCxn id="255484042" idx="4"/>
                <a:endCxn id="980816289"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2090264457" name="AutoShape 89" hidden="0"/>
              <p:cNvCxnSpPr>
                <a:cxnSpLocks noChangeShapeType="1"/>
                <a:stCxn id="255484042" idx="5"/>
                <a:endCxn id="1639917772"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498356506" name="AutoShape 90" hidden="0"/>
              <p:cNvCxnSpPr>
                <a:cxnSpLocks noChangeShapeType="1"/>
                <a:stCxn id="1639917772" idx="0"/>
                <a:endCxn id="1581387116"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1592347" name="AutoShape 91" hidden="0"/>
              <p:cNvCxnSpPr>
                <a:cxnSpLocks noChangeShapeType="1"/>
                <a:stCxn id="1581387116" idx="0"/>
                <a:endCxn id="973236694"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286243905" name="AutoShape 92" hidden="0"/>
              <p:cNvCxnSpPr>
                <a:cxnSpLocks noChangeShapeType="1"/>
                <a:stCxn id="941264607"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1217066371" name="AutoShape 93" hidden="0"/>
              <p:cNvCxnSpPr>
                <a:cxnSpLocks noChangeShapeType="1"/>
                <a:stCxn id="1424225977" idx="1"/>
                <a:endCxn id="738083392"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151873452" name="AutoShape 94" hidden="0"/>
              <p:cNvCxnSpPr>
                <a:cxnSpLocks noChangeShapeType="1"/>
                <a:endCxn id="1431118476"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912678026" name="AutoShape 95" hidden="0"/>
              <p:cNvCxnSpPr>
                <a:cxnSpLocks noChangeShapeType="1"/>
                <a:stCxn id="366275647" idx="2"/>
                <a:endCxn id="1431118476"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352498643" name="AutoShape 96" hidden="0"/>
              <p:cNvCxnSpPr>
                <a:cxnSpLocks noChangeShapeType="1"/>
                <a:stCxn id="1424225977" idx="7"/>
                <a:endCxn id="366275647"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1632492233" name="AutoShape 97" hidden="0"/>
              <p:cNvCxnSpPr>
                <a:cxnSpLocks noChangeShapeType="1"/>
                <a:stCxn id="1424225977" idx="6"/>
                <a:endCxn id="255484042"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1316087169" name="AutoShape 98" hidden="0"/>
              <p:cNvCxnSpPr>
                <a:cxnSpLocks noChangeShapeType="1"/>
                <a:stCxn id="1581387116" idx="1"/>
                <a:endCxn id="366275647" idx="6"/>
              </p:cNvCxnSpPr>
              <p:nvPr isPhoto="0" userDrawn="0"/>
            </p:nvCxnSpPr>
            <p:spPr bwMode="auto">
              <a:xfrm rot="5399977" flipH="1">
                <a:off x="3647" y="959"/>
                <a:ext cx="693" cy="1268"/>
              </a:xfrm>
              <a:prstGeom prst="curvedConnector2">
                <a:avLst/>
              </a:prstGeom>
              <a:noFill/>
              <a:ln w="9525">
                <a:solidFill>
                  <a:schemeClr val="tx1"/>
                </a:solidFill>
                <a:round/>
                <a:headEnd/>
                <a:tailEnd type="triangle" w="med" len="med"/>
              </a:ln>
            </p:spPr>
          </p:cxnSp>
          <p:cxnSp>
            <p:nvCxnSpPr>
              <p:cNvPr id="186564396" name="AutoShape 99" hidden="0"/>
              <p:cNvCxnSpPr>
                <a:cxnSpLocks noChangeShapeType="1"/>
                <a:stCxn id="941264607" idx="6"/>
                <a:endCxn id="255484042"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1149830709" name="AutoShape 100" hidden="0"/>
            <p:cNvCxnSpPr>
              <a:cxnSpLocks noChangeShapeType="1"/>
              <a:stCxn id="1415122132" idx="6"/>
              <a:endCxn id="1639917772"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1158787683" name="AutoShape 101" hidden="0"/>
          <p:cNvSpPr>
            <a:spLocks noChangeArrowheads="1"/>
          </p:cNvSpPr>
          <p:nvPr isPhoto="0" userDrawn="0"/>
        </p:nvSpPr>
        <p:spPr bwMode="auto">
          <a:xfrm>
            <a:off x="4491037" y="2408236"/>
            <a:ext cx="317499" cy="304799"/>
          </a:xfrm>
          <a:prstGeom prst="flowChartConnector">
            <a:avLst/>
          </a:prstGeom>
          <a:noFill/>
          <a:ln w="38100">
            <a:solidFill>
              <a:srgbClr val="CC0000"/>
            </a:solidFill>
            <a:round/>
            <a:headEnd/>
            <a:tailEnd/>
          </a:ln>
        </p:spPr>
        <p:txBody>
          <a:bodyPr wrap="none" lIns="91431" tIns="45717" rIns="91431" bIns="45717" anchor="ctr"/>
          <a:lstStyle/>
          <a:p>
            <a:pPr algn="ctr">
              <a:defRPr/>
            </a:pPr>
            <a:endParaRPr lang="en-US" sz="1200"/>
          </a:p>
        </p:txBody>
      </p:sp>
      <p:grpSp>
        <p:nvGrpSpPr>
          <p:cNvPr id="103171851" name="Group 102" hidden="0"/>
          <p:cNvGrpSpPr/>
          <p:nvPr isPhoto="0" userDrawn="0"/>
        </p:nvGrpSpPr>
        <p:grpSpPr bwMode="auto">
          <a:xfrm>
            <a:off x="5333179" y="2835274"/>
            <a:ext cx="807271" cy="304799"/>
            <a:chOff x="1913" y="2962"/>
            <a:chExt cx="1051" cy="396"/>
          </a:xfrm>
        </p:grpSpPr>
        <p:sp>
          <p:nvSpPr>
            <p:cNvPr id="1443694050" name="AutoShape 103" hidden="0"/>
            <p:cNvSpPr>
              <a:spLocks noChangeArrowheads="1"/>
            </p:cNvSpPr>
            <p:nvPr isPhoto="0" userDrawn="0"/>
          </p:nvSpPr>
          <p:spPr bwMode="auto">
            <a:xfrm>
              <a:off x="2552" y="2962"/>
              <a:ext cx="412" cy="396"/>
            </a:xfrm>
            <a:prstGeom prst="flowChartConnector">
              <a:avLst/>
            </a:prstGeom>
            <a:noFill/>
            <a:ln w="38100">
              <a:solidFill>
                <a:srgbClr val="CC0000"/>
              </a:solidFill>
              <a:round/>
              <a:headEnd/>
              <a:tailEnd/>
            </a:ln>
          </p:spPr>
          <p:txBody>
            <a:bodyPr wrap="none" anchor="ctr"/>
            <a:lstStyle/>
            <a:p>
              <a:pPr algn="ctr">
                <a:defRPr/>
              </a:pPr>
              <a:r>
                <a:rPr lang="en-US" sz="1500" i="1"/>
                <a:t>q</a:t>
              </a:r>
              <a:endParaRPr/>
            </a:p>
          </p:txBody>
        </p:sp>
        <p:cxnSp>
          <p:nvCxnSpPr>
            <p:cNvPr id="1863820770" name="AutoShape 104" hidden="0"/>
            <p:cNvCxnSpPr>
              <a:cxnSpLocks noChangeShapeType="1"/>
              <a:stCxn id="614923906" idx="5"/>
              <a:endCxn id="1443694050" idx="2"/>
            </p:cNvCxnSpPr>
            <p:nvPr isPhoto="0" userDrawn="0"/>
          </p:nvCxnSpPr>
          <p:spPr bwMode="auto">
            <a:xfrm flipV="1">
              <a:off x="1913" y="3161"/>
              <a:ext cx="638" cy="19"/>
            </a:xfrm>
            <a:prstGeom prst="straightConnector1">
              <a:avLst/>
            </a:prstGeom>
            <a:noFill/>
            <a:ln w="38100">
              <a:solidFill>
                <a:srgbClr val="CC0000"/>
              </a:solidFill>
              <a:round/>
              <a:headEnd/>
              <a:tailEnd type="triangle" w="med" len="med"/>
            </a:ln>
          </p:spPr>
        </p:cxnSp>
      </p:grpSp>
      <p:grpSp>
        <p:nvGrpSpPr>
          <p:cNvPr id="2017434879" name="Group 105" hidden="0"/>
          <p:cNvGrpSpPr/>
          <p:nvPr isPhoto="0" userDrawn="0"/>
        </p:nvGrpSpPr>
        <p:grpSpPr bwMode="auto">
          <a:xfrm>
            <a:off x="5062537" y="2591571"/>
            <a:ext cx="1299840" cy="456432"/>
            <a:chOff x="1559" y="2646"/>
            <a:chExt cx="1694" cy="594"/>
          </a:xfrm>
        </p:grpSpPr>
        <p:sp>
          <p:nvSpPr>
            <p:cNvPr id="614923906" name="AutoShape 106" hidden="0"/>
            <p:cNvSpPr>
              <a:spLocks noChangeArrowheads="1"/>
            </p:cNvSpPr>
            <p:nvPr isPhoto="0" userDrawn="0"/>
          </p:nvSpPr>
          <p:spPr bwMode="auto">
            <a:xfrm>
              <a:off x="1559" y="2844"/>
              <a:ext cx="414" cy="396"/>
            </a:xfrm>
            <a:prstGeom prst="flowChartConnector">
              <a:avLst/>
            </a:prstGeom>
            <a:noFill/>
            <a:ln w="38100">
              <a:solidFill>
                <a:srgbClr val="CC0000"/>
              </a:solidFill>
              <a:round/>
              <a:headEnd/>
              <a:tailEnd/>
            </a:ln>
          </p:spPr>
          <p:txBody>
            <a:bodyPr wrap="none" anchor="ctr"/>
            <a:lstStyle/>
            <a:p>
              <a:pPr algn="ctr">
                <a:defRPr/>
              </a:pPr>
              <a:r>
                <a:rPr lang="en-US" sz="1500" i="1"/>
                <a:t>p</a:t>
              </a:r>
              <a:endParaRPr/>
            </a:p>
          </p:txBody>
        </p:sp>
        <p:cxnSp>
          <p:nvCxnSpPr>
            <p:cNvPr id="1763403401" name="AutoShape 107" hidden="0"/>
            <p:cNvCxnSpPr>
              <a:cxnSpLocks noChangeShapeType="1"/>
              <a:stCxn id="1217658607" idx="2"/>
              <a:endCxn id="614923906" idx="6"/>
            </p:cNvCxnSpPr>
            <p:nvPr isPhoto="0" userDrawn="0"/>
          </p:nvCxnSpPr>
          <p:spPr bwMode="auto">
            <a:xfrm flipH="1">
              <a:off x="1973" y="2646"/>
              <a:ext cx="1280" cy="396"/>
            </a:xfrm>
            <a:prstGeom prst="straightConnector1">
              <a:avLst/>
            </a:prstGeom>
            <a:noFill/>
            <a:ln w="38100">
              <a:solidFill>
                <a:srgbClr val="CC0000"/>
              </a:solidFill>
              <a:round/>
              <a:headEnd/>
              <a:tailEnd type="triangle" w="med" len="med"/>
            </a:ln>
          </p:spPr>
        </p:cxnSp>
      </p:grpSp>
      <p:grpSp>
        <p:nvGrpSpPr>
          <p:cNvPr id="1258710203" name="Group 108" hidden="0"/>
          <p:cNvGrpSpPr/>
          <p:nvPr isPhoto="0" userDrawn="0"/>
        </p:nvGrpSpPr>
        <p:grpSpPr bwMode="auto">
          <a:xfrm>
            <a:off x="6362701" y="2316462"/>
            <a:ext cx="412750" cy="428328"/>
            <a:chOff x="3254" y="2286"/>
            <a:chExt cx="537" cy="556"/>
          </a:xfrm>
        </p:grpSpPr>
        <p:sp>
          <p:nvSpPr>
            <p:cNvPr id="1217658607" name="AutoShape 109" hidden="0"/>
            <p:cNvSpPr>
              <a:spLocks noChangeArrowheads="1"/>
            </p:cNvSpPr>
            <p:nvPr isPhoto="0" userDrawn="0"/>
          </p:nvSpPr>
          <p:spPr bwMode="auto">
            <a:xfrm>
              <a:off x="3254" y="2445"/>
              <a:ext cx="414" cy="396"/>
            </a:xfrm>
            <a:prstGeom prst="flowChartConnector">
              <a:avLst/>
            </a:prstGeom>
            <a:noFill/>
            <a:ln w="38100">
              <a:solidFill>
                <a:srgbClr val="CC0000"/>
              </a:solidFill>
              <a:round/>
              <a:headEnd/>
              <a:tailEnd/>
            </a:ln>
          </p:spPr>
          <p:txBody>
            <a:bodyPr wrap="none" anchor="ctr"/>
            <a:lstStyle/>
            <a:p>
              <a:pPr algn="ctr">
                <a:defRPr/>
              </a:pPr>
              <a:r>
                <a:rPr lang="en-US" sz="1500" i="1"/>
                <a:t>h</a:t>
              </a:r>
              <a:endParaRPr/>
            </a:p>
          </p:txBody>
        </p:sp>
        <p:cxnSp>
          <p:nvCxnSpPr>
            <p:cNvPr id="688244908" name="AutoShape 110" hidden="0"/>
            <p:cNvCxnSpPr>
              <a:cxnSpLocks noChangeShapeType="1"/>
              <a:stCxn id="1905468624" idx="4"/>
              <a:endCxn id="1217658607" idx="7"/>
            </p:cNvCxnSpPr>
            <p:nvPr isPhoto="0" userDrawn="0"/>
          </p:nvCxnSpPr>
          <p:spPr bwMode="auto">
            <a:xfrm flipH="1">
              <a:off x="3607" y="2286"/>
              <a:ext cx="184" cy="217"/>
            </a:xfrm>
            <a:prstGeom prst="straightConnector1">
              <a:avLst/>
            </a:prstGeom>
            <a:noFill/>
            <a:ln w="38100">
              <a:solidFill>
                <a:srgbClr val="CC0000"/>
              </a:solidFill>
              <a:round/>
              <a:headEnd/>
              <a:tailEnd type="triangle" w="med" len="med"/>
            </a:ln>
          </p:spPr>
        </p:cxnSp>
      </p:grpSp>
      <p:grpSp>
        <p:nvGrpSpPr>
          <p:cNvPr id="1979584194" name="Group 111" hidden="0"/>
          <p:cNvGrpSpPr/>
          <p:nvPr isPhoto="0" userDrawn="0"/>
        </p:nvGrpSpPr>
        <p:grpSpPr bwMode="auto">
          <a:xfrm>
            <a:off x="7283449" y="2195514"/>
            <a:ext cx="317499" cy="548964"/>
            <a:chOff x="4453" y="2128"/>
            <a:chExt cx="414" cy="714"/>
          </a:xfrm>
        </p:grpSpPr>
        <p:sp>
          <p:nvSpPr>
            <p:cNvPr id="126137174" name="AutoShape 112" hidden="0"/>
            <p:cNvSpPr>
              <a:spLocks noChangeArrowheads="1"/>
            </p:cNvSpPr>
            <p:nvPr isPhoto="0" userDrawn="0"/>
          </p:nvSpPr>
          <p:spPr bwMode="auto">
            <a:xfrm>
              <a:off x="4453" y="2128"/>
              <a:ext cx="414" cy="396"/>
            </a:xfrm>
            <a:prstGeom prst="flowChartConnector">
              <a:avLst/>
            </a:prstGeom>
            <a:noFill/>
            <a:ln w="38100">
              <a:solidFill>
                <a:srgbClr val="CC0000"/>
              </a:solidFill>
              <a:round/>
              <a:headEnd/>
              <a:tailEnd/>
            </a:ln>
          </p:spPr>
          <p:txBody>
            <a:bodyPr wrap="none" anchor="ctr"/>
            <a:lstStyle/>
            <a:p>
              <a:pPr algn="ctr">
                <a:defRPr/>
              </a:pPr>
              <a:r>
                <a:rPr lang="en-US" sz="1500" i="1"/>
                <a:t>f</a:t>
              </a:r>
              <a:endParaRPr/>
            </a:p>
          </p:txBody>
        </p:sp>
        <p:cxnSp>
          <p:nvCxnSpPr>
            <p:cNvPr id="1191979803" name="AutoShape 113" hidden="0"/>
            <p:cNvCxnSpPr>
              <a:cxnSpLocks noChangeShapeType="1"/>
              <a:stCxn id="94396517" idx="0"/>
              <a:endCxn id="126137174" idx="4"/>
            </p:cNvCxnSpPr>
            <p:nvPr isPhoto="0" userDrawn="0"/>
          </p:nvCxnSpPr>
          <p:spPr bwMode="auto">
            <a:xfrm flipV="1">
              <a:off x="4494" y="2525"/>
              <a:ext cx="165" cy="317"/>
            </a:xfrm>
            <a:prstGeom prst="straightConnector1">
              <a:avLst/>
            </a:prstGeom>
            <a:noFill/>
            <a:ln w="38100">
              <a:solidFill>
                <a:srgbClr val="CC0000"/>
              </a:solidFill>
              <a:round/>
              <a:headEnd/>
              <a:tailEnd type="triangle" w="med" len="med"/>
            </a:ln>
          </p:spPr>
        </p:cxnSp>
      </p:grpSp>
      <p:grpSp>
        <p:nvGrpSpPr>
          <p:cNvPr id="971295193" name="Group 114" hidden="0"/>
          <p:cNvGrpSpPr/>
          <p:nvPr isPhoto="0" userDrawn="0"/>
        </p:nvGrpSpPr>
        <p:grpSpPr bwMode="auto">
          <a:xfrm>
            <a:off x="7378701" y="1371601"/>
            <a:ext cx="317499" cy="824136"/>
            <a:chOff x="4578" y="1055"/>
            <a:chExt cx="412" cy="1054"/>
          </a:xfrm>
        </p:grpSpPr>
        <p:sp>
          <p:nvSpPr>
            <p:cNvPr id="759242964" name="AutoShape 115" hidden="0"/>
            <p:cNvSpPr>
              <a:spLocks noChangeArrowheads="1"/>
            </p:cNvSpPr>
            <p:nvPr isPhoto="0" userDrawn="0"/>
          </p:nvSpPr>
          <p:spPr bwMode="auto">
            <a:xfrm>
              <a:off x="4578" y="1055"/>
              <a:ext cx="412" cy="396"/>
            </a:xfrm>
            <a:prstGeom prst="flowChartConnector">
              <a:avLst/>
            </a:prstGeom>
            <a:noFill/>
            <a:ln w="38100">
              <a:solidFill>
                <a:srgbClr val="CC0000"/>
              </a:solidFill>
              <a:round/>
              <a:headEnd/>
              <a:tailEnd/>
            </a:ln>
          </p:spPr>
          <p:txBody>
            <a:bodyPr wrap="none" anchor="ctr"/>
            <a:lstStyle/>
            <a:p>
              <a:pPr algn="ctr">
                <a:defRPr/>
              </a:pPr>
              <a:endParaRPr lang="en-US" sz="1200"/>
            </a:p>
          </p:txBody>
        </p:sp>
        <p:cxnSp>
          <p:nvCxnSpPr>
            <p:cNvPr id="1953350679" name="AutoShape 116" hidden="0"/>
            <p:cNvCxnSpPr>
              <a:cxnSpLocks noChangeShapeType="1"/>
              <a:stCxn id="126137174" idx="0"/>
              <a:endCxn id="759242964" idx="4"/>
            </p:cNvCxnSpPr>
            <p:nvPr isPhoto="0" userDrawn="0"/>
          </p:nvCxnSpPr>
          <p:spPr bwMode="auto">
            <a:xfrm flipV="1">
              <a:off x="4662" y="1452"/>
              <a:ext cx="123" cy="657"/>
            </a:xfrm>
            <a:prstGeom prst="straightConnector1">
              <a:avLst/>
            </a:prstGeom>
            <a:noFill/>
            <a:ln w="38100">
              <a:solidFill>
                <a:srgbClr val="CC0000"/>
              </a:solidFill>
              <a:round/>
              <a:headEnd/>
              <a:tailEnd type="triangle" w="med" len="med"/>
            </a:ln>
          </p:spPr>
        </p:cxnSp>
      </p:grpSp>
      <p:grpSp>
        <p:nvGrpSpPr>
          <p:cNvPr id="1680241007" name="Group 117" hidden="0"/>
          <p:cNvGrpSpPr/>
          <p:nvPr isPhoto="0" userDrawn="0"/>
        </p:nvGrpSpPr>
        <p:grpSpPr bwMode="auto">
          <a:xfrm>
            <a:off x="4800861" y="2133603"/>
            <a:ext cx="928423" cy="318757"/>
            <a:chOff x="1218" y="2048"/>
            <a:chExt cx="1209" cy="415"/>
          </a:xfrm>
        </p:grpSpPr>
        <p:sp>
          <p:nvSpPr>
            <p:cNvPr id="2084459032" name="AutoShape 118" hidden="0"/>
            <p:cNvSpPr>
              <a:spLocks noChangeArrowheads="1"/>
            </p:cNvSpPr>
            <p:nvPr isPhoto="0" userDrawn="0"/>
          </p:nvSpPr>
          <p:spPr bwMode="auto">
            <a:xfrm>
              <a:off x="2014" y="2048"/>
              <a:ext cx="414" cy="396"/>
            </a:xfrm>
            <a:prstGeom prst="flowChartConnector">
              <a:avLst/>
            </a:prstGeom>
            <a:noFill/>
            <a:ln w="38100">
              <a:solidFill>
                <a:srgbClr val="CC0000"/>
              </a:solidFill>
              <a:round/>
              <a:headEnd/>
              <a:tailEnd/>
            </a:ln>
          </p:spPr>
          <p:txBody>
            <a:bodyPr wrap="none" anchor="ctr"/>
            <a:lstStyle/>
            <a:p>
              <a:pPr algn="ctr">
                <a:defRPr/>
              </a:pPr>
              <a:r>
                <a:rPr lang="en-US" sz="1500" i="1"/>
                <a:t>d</a:t>
              </a:r>
              <a:endParaRPr/>
            </a:p>
          </p:txBody>
        </p:sp>
        <p:cxnSp>
          <p:nvCxnSpPr>
            <p:cNvPr id="875160781" name="AutoShape 119" hidden="0"/>
            <p:cNvCxnSpPr>
              <a:cxnSpLocks noChangeShapeType="1"/>
            </p:cNvCxnSpPr>
            <p:nvPr isPhoto="0" userDrawn="0"/>
          </p:nvCxnSpPr>
          <p:spPr bwMode="auto">
            <a:xfrm flipV="1">
              <a:off x="1218" y="2247"/>
              <a:ext cx="846" cy="216"/>
            </a:xfrm>
            <a:prstGeom prst="straightConnector1">
              <a:avLst/>
            </a:prstGeom>
            <a:noFill/>
            <a:ln w="38100">
              <a:solidFill>
                <a:srgbClr val="CC0000"/>
              </a:solidFill>
              <a:round/>
              <a:headEnd/>
              <a:tailEnd type="triangle" w="med" len="med"/>
            </a:ln>
          </p:spPr>
        </p:cxnSp>
      </p:grpSp>
      <p:grpSp>
        <p:nvGrpSpPr>
          <p:cNvPr id="555849447" name="Group 120" hidden="0"/>
          <p:cNvGrpSpPr/>
          <p:nvPr isPhoto="0" userDrawn="0"/>
        </p:nvGrpSpPr>
        <p:grpSpPr bwMode="auto">
          <a:xfrm>
            <a:off x="4745036" y="1676400"/>
            <a:ext cx="712788" cy="502090"/>
            <a:chOff x="1146" y="1452"/>
            <a:chExt cx="928" cy="654"/>
          </a:xfrm>
        </p:grpSpPr>
        <p:sp>
          <p:nvSpPr>
            <p:cNvPr id="1022480831" name="AutoShape 121" hidden="0"/>
            <p:cNvSpPr>
              <a:spLocks noChangeArrowheads="1"/>
            </p:cNvSpPr>
            <p:nvPr isPhoto="0" userDrawn="0"/>
          </p:nvSpPr>
          <p:spPr bwMode="auto">
            <a:xfrm>
              <a:off x="1146" y="1452"/>
              <a:ext cx="412" cy="396"/>
            </a:xfrm>
            <a:prstGeom prst="flowChartConnector">
              <a:avLst/>
            </a:prstGeom>
            <a:noFill/>
            <a:ln w="38100">
              <a:solidFill>
                <a:srgbClr val="CC0000"/>
              </a:solidFill>
              <a:round/>
              <a:headEnd/>
              <a:tailEnd/>
            </a:ln>
          </p:spPr>
          <p:txBody>
            <a:bodyPr wrap="none" anchor="ctr"/>
            <a:lstStyle/>
            <a:p>
              <a:pPr algn="ctr">
                <a:defRPr/>
              </a:pPr>
              <a:r>
                <a:rPr lang="en-US" sz="1500" i="1"/>
                <a:t>b</a:t>
              </a:r>
              <a:endParaRPr/>
            </a:p>
          </p:txBody>
        </p:sp>
        <p:cxnSp>
          <p:nvCxnSpPr>
            <p:cNvPr id="1443528678" name="AutoShape 122" hidden="0"/>
            <p:cNvCxnSpPr>
              <a:cxnSpLocks noChangeShapeType="1"/>
              <a:stCxn id="1424225977" idx="1"/>
              <a:endCxn id="1022480831" idx="5"/>
            </p:cNvCxnSpPr>
            <p:nvPr isPhoto="0" userDrawn="0"/>
          </p:nvCxnSpPr>
          <p:spPr bwMode="auto">
            <a:xfrm flipH="1" flipV="1">
              <a:off x="1499" y="1791"/>
              <a:ext cx="576" cy="315"/>
            </a:xfrm>
            <a:prstGeom prst="straightConnector1">
              <a:avLst/>
            </a:prstGeom>
            <a:noFill/>
            <a:ln w="38100">
              <a:solidFill>
                <a:srgbClr val="CC0000"/>
              </a:solidFill>
              <a:round/>
              <a:headEnd/>
              <a:tailEnd type="triangle" w="med" len="med"/>
            </a:ln>
          </p:spPr>
        </p:cxnSp>
      </p:grpSp>
      <p:grpSp>
        <p:nvGrpSpPr>
          <p:cNvPr id="2116526395" name="Group 123" hidden="0"/>
          <p:cNvGrpSpPr/>
          <p:nvPr isPhoto="0" userDrawn="0"/>
        </p:nvGrpSpPr>
        <p:grpSpPr bwMode="auto">
          <a:xfrm>
            <a:off x="5021262" y="1401762"/>
            <a:ext cx="611187" cy="319087"/>
            <a:chOff x="1506" y="1095"/>
            <a:chExt cx="796" cy="415"/>
          </a:xfrm>
        </p:grpSpPr>
        <p:sp>
          <p:nvSpPr>
            <p:cNvPr id="1011608842" name="AutoShape 124" hidden="0"/>
            <p:cNvSpPr>
              <a:spLocks noChangeArrowheads="1"/>
            </p:cNvSpPr>
            <p:nvPr isPhoto="0" userDrawn="0"/>
          </p:nvSpPr>
          <p:spPr bwMode="auto">
            <a:xfrm>
              <a:off x="1890" y="1095"/>
              <a:ext cx="412" cy="396"/>
            </a:xfrm>
            <a:prstGeom prst="flowChartConnector">
              <a:avLst/>
            </a:prstGeom>
            <a:noFill/>
            <a:ln w="38100">
              <a:solidFill>
                <a:srgbClr val="CC0000"/>
              </a:solidFill>
              <a:round/>
              <a:headEnd/>
              <a:tailEnd/>
            </a:ln>
          </p:spPr>
          <p:txBody>
            <a:bodyPr wrap="none" anchor="ctr"/>
            <a:lstStyle/>
            <a:p>
              <a:pPr algn="ctr">
                <a:defRPr/>
              </a:pPr>
              <a:r>
                <a:rPr lang="en-US" sz="1500" i="1"/>
                <a:t>a</a:t>
              </a:r>
              <a:endParaRPr/>
            </a:p>
          </p:txBody>
        </p:sp>
        <p:cxnSp>
          <p:nvCxnSpPr>
            <p:cNvPr id="1744878427" name="AutoShape 125" hidden="0"/>
            <p:cNvCxnSpPr>
              <a:cxnSpLocks noChangeShapeType="1"/>
              <a:endCxn id="1011608842" idx="2"/>
            </p:cNvCxnSpPr>
            <p:nvPr isPhoto="0" userDrawn="0"/>
          </p:nvCxnSpPr>
          <p:spPr bwMode="auto">
            <a:xfrm flipV="1">
              <a:off x="1506" y="1294"/>
              <a:ext cx="371" cy="216"/>
            </a:xfrm>
            <a:prstGeom prst="straightConnector1">
              <a:avLst/>
            </a:prstGeom>
            <a:noFill/>
            <a:ln w="38100">
              <a:solidFill>
                <a:srgbClr val="CC0000"/>
              </a:solidFill>
              <a:round/>
              <a:headEnd/>
              <a:tailEnd type="triangle" w="med" len="med"/>
            </a:ln>
          </p:spPr>
        </p:cxnSp>
      </p:grpSp>
      <p:grpSp>
        <p:nvGrpSpPr>
          <p:cNvPr id="1394469274" name="Group 126" hidden="0"/>
          <p:cNvGrpSpPr/>
          <p:nvPr isPhoto="0" userDrawn="0"/>
        </p:nvGrpSpPr>
        <p:grpSpPr bwMode="auto">
          <a:xfrm>
            <a:off x="5682429" y="1646236"/>
            <a:ext cx="807271" cy="532258"/>
            <a:chOff x="2368" y="1413"/>
            <a:chExt cx="1051" cy="693"/>
          </a:xfrm>
        </p:grpSpPr>
        <p:sp>
          <p:nvSpPr>
            <p:cNvPr id="443461290" name="AutoShape 127" hidden="0"/>
            <p:cNvSpPr>
              <a:spLocks noChangeArrowheads="1"/>
            </p:cNvSpPr>
            <p:nvPr isPhoto="0" userDrawn="0"/>
          </p:nvSpPr>
          <p:spPr bwMode="auto">
            <a:xfrm>
              <a:off x="3006" y="1413"/>
              <a:ext cx="414" cy="396"/>
            </a:xfrm>
            <a:prstGeom prst="flowChartConnector">
              <a:avLst/>
            </a:prstGeom>
            <a:noFill/>
            <a:ln w="38100">
              <a:solidFill>
                <a:srgbClr val="CC0000"/>
              </a:solidFill>
              <a:round/>
              <a:headEnd/>
              <a:tailEnd/>
            </a:ln>
          </p:spPr>
          <p:txBody>
            <a:bodyPr wrap="none" anchor="ctr"/>
            <a:lstStyle/>
            <a:p>
              <a:pPr algn="ctr">
                <a:defRPr/>
              </a:pPr>
              <a:r>
                <a:rPr lang="en-US" sz="1500" i="1"/>
                <a:t>c</a:t>
              </a:r>
              <a:endParaRPr/>
            </a:p>
          </p:txBody>
        </p:sp>
        <p:cxnSp>
          <p:nvCxnSpPr>
            <p:cNvPr id="985355474" name="AutoShape 128" hidden="0"/>
            <p:cNvCxnSpPr>
              <a:cxnSpLocks noChangeShapeType="1"/>
              <a:stCxn id="2084459032" idx="7"/>
              <a:endCxn id="443461290" idx="3"/>
            </p:cNvCxnSpPr>
            <p:nvPr isPhoto="0" userDrawn="0"/>
          </p:nvCxnSpPr>
          <p:spPr bwMode="auto">
            <a:xfrm flipV="1">
              <a:off x="2368" y="1752"/>
              <a:ext cx="697" cy="354"/>
            </a:xfrm>
            <a:prstGeom prst="straightConnector1">
              <a:avLst/>
            </a:prstGeom>
            <a:noFill/>
            <a:ln w="38100">
              <a:solidFill>
                <a:srgbClr val="CC0000"/>
              </a:solidFill>
              <a:round/>
              <a:headEnd/>
              <a:tailEnd type="triangle" w="med" len="med"/>
            </a:ln>
          </p:spPr>
        </p:cxnSp>
      </p:grpSp>
      <p:grpSp>
        <p:nvGrpSpPr>
          <p:cNvPr id="284246900" name="Group 129" hidden="0"/>
          <p:cNvGrpSpPr/>
          <p:nvPr isPhoto="0" userDrawn="0"/>
        </p:nvGrpSpPr>
        <p:grpSpPr bwMode="auto">
          <a:xfrm>
            <a:off x="5729610" y="2011362"/>
            <a:ext cx="1204589" cy="304799"/>
            <a:chOff x="2428" y="1890"/>
            <a:chExt cx="1570" cy="396"/>
          </a:xfrm>
        </p:grpSpPr>
        <p:sp>
          <p:nvSpPr>
            <p:cNvPr id="1905468624" name="AutoShape 130" hidden="0"/>
            <p:cNvSpPr>
              <a:spLocks noChangeArrowheads="1"/>
            </p:cNvSpPr>
            <p:nvPr isPhoto="0" userDrawn="0"/>
          </p:nvSpPr>
          <p:spPr bwMode="auto">
            <a:xfrm>
              <a:off x="3585" y="1890"/>
              <a:ext cx="414" cy="396"/>
            </a:xfrm>
            <a:prstGeom prst="flowChartConnector">
              <a:avLst/>
            </a:prstGeom>
            <a:noFill/>
            <a:ln w="38100">
              <a:solidFill>
                <a:srgbClr val="CC0000"/>
              </a:solidFill>
              <a:round/>
              <a:headEnd/>
              <a:tailEnd/>
            </a:ln>
          </p:spPr>
          <p:txBody>
            <a:bodyPr wrap="none" anchor="ctr"/>
            <a:lstStyle/>
            <a:p>
              <a:pPr algn="ctr">
                <a:defRPr/>
              </a:pPr>
              <a:r>
                <a:rPr lang="en-US" sz="1500" i="1"/>
                <a:t>e</a:t>
              </a:r>
              <a:endParaRPr/>
            </a:p>
          </p:txBody>
        </p:sp>
        <p:cxnSp>
          <p:nvCxnSpPr>
            <p:cNvPr id="89484529" name="AutoShape 131" hidden="0"/>
            <p:cNvCxnSpPr>
              <a:cxnSpLocks noChangeShapeType="1"/>
              <a:stCxn id="2084459032" idx="6"/>
              <a:endCxn id="1905468624" idx="2"/>
            </p:cNvCxnSpPr>
            <p:nvPr isPhoto="0" userDrawn="0"/>
          </p:nvCxnSpPr>
          <p:spPr bwMode="auto">
            <a:xfrm flipV="1">
              <a:off x="2428" y="2088"/>
              <a:ext cx="1156" cy="158"/>
            </a:xfrm>
            <a:prstGeom prst="straightConnector1">
              <a:avLst/>
            </a:prstGeom>
            <a:noFill/>
            <a:ln w="38100">
              <a:solidFill>
                <a:srgbClr val="CC0000"/>
              </a:solidFill>
              <a:round/>
              <a:headEnd/>
              <a:tailEnd type="triangle" w="med" len="med"/>
            </a:ln>
          </p:spPr>
        </p:cxnSp>
      </p:grpSp>
      <p:sp>
        <p:nvSpPr>
          <p:cNvPr id="94396517" name="AutoShape 132" hidden="0"/>
          <p:cNvSpPr>
            <a:spLocks noChangeArrowheads="1"/>
          </p:cNvSpPr>
          <p:nvPr isPhoto="0" userDrawn="0"/>
        </p:nvSpPr>
        <p:spPr bwMode="auto">
          <a:xfrm>
            <a:off x="7156448" y="2744790"/>
            <a:ext cx="317499" cy="303212"/>
          </a:xfrm>
          <a:prstGeom prst="flowChartConnector">
            <a:avLst/>
          </a:prstGeom>
          <a:noFill/>
          <a:ln w="38100">
            <a:solidFill>
              <a:srgbClr val="CC0000"/>
            </a:solidFill>
            <a:round/>
            <a:headEnd/>
            <a:tailEnd/>
          </a:ln>
        </p:spPr>
        <p:txBody>
          <a:bodyPr wrap="none" lIns="91431" tIns="45717" rIns="91431" bIns="45717" anchor="ctr"/>
          <a:lstStyle/>
          <a:p>
            <a:pPr algn="ctr">
              <a:defRPr/>
            </a:pPr>
            <a:r>
              <a:rPr lang="en-US" sz="1500" i="1"/>
              <a:t>r</a:t>
            </a:r>
            <a:endParaRPr/>
          </a:p>
        </p:txBody>
      </p:sp>
      <p:cxnSp>
        <p:nvCxnSpPr>
          <p:cNvPr id="1439169678" name="AutoShape 133" hidden="0"/>
          <p:cNvCxnSpPr>
            <a:cxnSpLocks noChangeShapeType="1"/>
            <a:stCxn id="1905468624" idx="5"/>
            <a:endCxn id="94396517" idx="1"/>
          </p:cNvCxnSpPr>
          <p:nvPr isPhoto="0" userDrawn="0"/>
        </p:nvCxnSpPr>
        <p:spPr bwMode="auto">
          <a:xfrm>
            <a:off x="6888160" y="2290765"/>
            <a:ext cx="314324" cy="479424"/>
          </a:xfrm>
          <a:prstGeom prst="straightConnector1">
            <a:avLst/>
          </a:prstGeom>
          <a:noFill/>
          <a:ln w="38100">
            <a:solidFill>
              <a:srgbClr val="CC0000"/>
            </a:solidFill>
            <a:round/>
            <a:headEnd/>
            <a:tailEnd type="triangle" w="med" len="med"/>
          </a:ln>
        </p:spPr>
      </p:cxnSp>
      <p:grpSp>
        <p:nvGrpSpPr>
          <p:cNvPr id="807775039" name="Group 134" hidden="0"/>
          <p:cNvGrpSpPr/>
          <p:nvPr isPhoto="0" userDrawn="0"/>
        </p:nvGrpSpPr>
        <p:grpSpPr bwMode="auto">
          <a:xfrm>
            <a:off x="5316537" y="1408116"/>
            <a:ext cx="855336" cy="389757"/>
            <a:chOff x="1890" y="1103"/>
            <a:chExt cx="1116" cy="507"/>
          </a:xfrm>
        </p:grpSpPr>
        <p:cxnSp>
          <p:nvCxnSpPr>
            <p:cNvPr id="270029337" name="AutoShape 135" hidden="0"/>
            <p:cNvCxnSpPr>
              <a:cxnSpLocks noChangeShapeType="1"/>
              <a:stCxn id="443461290" idx="2"/>
              <a:endCxn id="1875615659" idx="6"/>
            </p:cNvCxnSpPr>
            <p:nvPr isPhoto="0" userDrawn="0"/>
          </p:nvCxnSpPr>
          <p:spPr bwMode="auto">
            <a:xfrm flipH="1" flipV="1">
              <a:off x="2304" y="1301"/>
              <a:ext cx="702" cy="309"/>
            </a:xfrm>
            <a:prstGeom prst="straightConnector1">
              <a:avLst/>
            </a:prstGeom>
            <a:noFill/>
            <a:ln w="38100">
              <a:solidFill>
                <a:srgbClr val="CC0000"/>
              </a:solidFill>
              <a:round/>
              <a:headEnd/>
              <a:tailEnd type="triangle" w="med" len="med"/>
            </a:ln>
          </p:spPr>
        </p:cxnSp>
        <p:sp>
          <p:nvSpPr>
            <p:cNvPr id="1875615659" name="AutoShape 136" hidden="0"/>
            <p:cNvSpPr>
              <a:spLocks noChangeArrowheads="1"/>
            </p:cNvSpPr>
            <p:nvPr isPhoto="0" userDrawn="0"/>
          </p:nvSpPr>
          <p:spPr bwMode="auto">
            <a:xfrm>
              <a:off x="1890" y="1103"/>
              <a:ext cx="412"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grpSp>
        <p:nvGrpSpPr>
          <p:cNvPr id="680348227" name="Group 137" hidden="0"/>
          <p:cNvGrpSpPr/>
          <p:nvPr isPhoto="0" userDrawn="0"/>
        </p:nvGrpSpPr>
        <p:grpSpPr bwMode="auto">
          <a:xfrm>
            <a:off x="6186487" y="1655766"/>
            <a:ext cx="1143766" cy="583894"/>
            <a:chOff x="3024" y="1426"/>
            <a:chExt cx="1491" cy="759"/>
          </a:xfrm>
        </p:grpSpPr>
        <p:cxnSp>
          <p:nvCxnSpPr>
            <p:cNvPr id="1814441983" name="AutoShape 138" hidden="0"/>
            <p:cNvCxnSpPr>
              <a:cxnSpLocks noChangeShapeType="1"/>
              <a:stCxn id="126137174" idx="1"/>
              <a:endCxn id="443461290" idx="6"/>
            </p:cNvCxnSpPr>
            <p:nvPr isPhoto="0" userDrawn="0"/>
          </p:nvCxnSpPr>
          <p:spPr bwMode="auto">
            <a:xfrm rot="16199969" flipV="1">
              <a:off x="3679" y="1351"/>
              <a:ext cx="574" cy="1095"/>
            </a:xfrm>
            <a:prstGeom prst="curvedConnector2">
              <a:avLst/>
            </a:prstGeom>
            <a:noFill/>
            <a:ln w="38100">
              <a:solidFill>
                <a:srgbClr val="CC0000"/>
              </a:solidFill>
              <a:round/>
              <a:headEnd/>
              <a:tailEnd type="triangle" w="med" len="med"/>
            </a:ln>
          </p:spPr>
        </p:cxnSp>
        <p:sp>
          <p:nvSpPr>
            <p:cNvPr id="1746625485" name="AutoShape 139" hidden="0"/>
            <p:cNvSpPr>
              <a:spLocks noChangeArrowheads="1"/>
            </p:cNvSpPr>
            <p:nvPr isPhoto="0" userDrawn="0"/>
          </p:nvSpPr>
          <p:spPr bwMode="auto">
            <a:xfrm>
              <a:off x="3024" y="1426"/>
              <a:ext cx="414"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8723516"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1607560875" name="Oval 141" hidden="0"/>
          <p:cNvSpPr>
            <a:spLocks noChangeArrowheads="1"/>
          </p:cNvSpPr>
          <p:nvPr isPhoto="0" userDrawn="0"/>
        </p:nvSpPr>
        <p:spPr bwMode="auto">
          <a:xfrm>
            <a:off x="6140454" y="3478212"/>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132097241" name="Oval 142" hidden="0"/>
          <p:cNvSpPr>
            <a:spLocks noChangeArrowheads="1"/>
          </p:cNvSpPr>
          <p:nvPr isPhoto="0" userDrawn="0"/>
        </p:nvSpPr>
        <p:spPr bwMode="auto">
          <a:xfrm>
            <a:off x="3729038" y="3971929"/>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67447044" name="Oval 143" hidden="0"/>
          <p:cNvSpPr>
            <a:spLocks noChangeArrowheads="1"/>
          </p:cNvSpPr>
          <p:nvPr isPhoto="0" userDrawn="0"/>
        </p:nvSpPr>
        <p:spPr bwMode="auto">
          <a:xfrm>
            <a:off x="3165480" y="4451355"/>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618255106" name="Oval 144" hidden="0"/>
          <p:cNvSpPr>
            <a:spLocks noChangeArrowheads="1"/>
          </p:cNvSpPr>
          <p:nvPr isPhoto="0" userDrawn="0"/>
        </p:nvSpPr>
        <p:spPr bwMode="auto">
          <a:xfrm>
            <a:off x="3865563" y="44513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84609349" name="Oval 145" hidden="0"/>
          <p:cNvSpPr>
            <a:spLocks noChangeArrowheads="1"/>
          </p:cNvSpPr>
          <p:nvPr isPhoto="0" userDrawn="0"/>
        </p:nvSpPr>
        <p:spPr bwMode="auto">
          <a:xfrm>
            <a:off x="4686304" y="44338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77137166" name="Oval 146" hidden="0"/>
          <p:cNvSpPr>
            <a:spLocks noChangeArrowheads="1"/>
          </p:cNvSpPr>
          <p:nvPr isPhoto="0" userDrawn="0"/>
        </p:nvSpPr>
        <p:spPr bwMode="auto">
          <a:xfrm>
            <a:off x="3163887" y="5006980"/>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71742248" name="Oval 147" hidden="0"/>
          <p:cNvSpPr>
            <a:spLocks noChangeArrowheads="1"/>
          </p:cNvSpPr>
          <p:nvPr isPhoto="0" userDrawn="0"/>
        </p:nvSpPr>
        <p:spPr bwMode="auto">
          <a:xfrm>
            <a:off x="3856038" y="49990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71503493" name="Oval 148" hidden="0"/>
          <p:cNvSpPr>
            <a:spLocks noChangeArrowheads="1"/>
          </p:cNvSpPr>
          <p:nvPr isPhoto="0" userDrawn="0"/>
        </p:nvSpPr>
        <p:spPr bwMode="auto">
          <a:xfrm>
            <a:off x="4325938" y="4981581"/>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50834185" name="Oval 149" hidden="0"/>
          <p:cNvSpPr>
            <a:spLocks noChangeArrowheads="1"/>
          </p:cNvSpPr>
          <p:nvPr isPhoto="0" userDrawn="0"/>
        </p:nvSpPr>
        <p:spPr bwMode="auto">
          <a:xfrm>
            <a:off x="5002212" y="49720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11542785" name="Oval 150" hidden="0"/>
          <p:cNvSpPr>
            <a:spLocks noChangeArrowheads="1"/>
          </p:cNvSpPr>
          <p:nvPr isPhoto="0" userDrawn="0"/>
        </p:nvSpPr>
        <p:spPr bwMode="auto">
          <a:xfrm>
            <a:off x="4087812" y="5510212"/>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15093540" name="Oval 151" hidden="0"/>
          <p:cNvSpPr>
            <a:spLocks noChangeArrowheads="1"/>
          </p:cNvSpPr>
          <p:nvPr isPhoto="0" userDrawn="0"/>
        </p:nvSpPr>
        <p:spPr bwMode="auto">
          <a:xfrm>
            <a:off x="4532312" y="55181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91299170" name="Oval 152" hidden="0"/>
          <p:cNvSpPr>
            <a:spLocks noChangeArrowheads="1"/>
          </p:cNvSpPr>
          <p:nvPr isPhoto="0" userDrawn="0"/>
        </p:nvSpPr>
        <p:spPr bwMode="auto">
          <a:xfrm>
            <a:off x="4105280" y="6015038"/>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35603419" name="Oval 153" hidden="0"/>
          <p:cNvSpPr>
            <a:spLocks noChangeArrowheads="1"/>
          </p:cNvSpPr>
          <p:nvPr isPhoto="0" userDrawn="0"/>
        </p:nvSpPr>
        <p:spPr bwMode="auto">
          <a:xfrm>
            <a:off x="4992687" y="55197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0913529" name="Oval 154" hidden="0"/>
          <p:cNvSpPr>
            <a:spLocks noChangeArrowheads="1"/>
          </p:cNvSpPr>
          <p:nvPr isPhoto="0" userDrawn="0"/>
        </p:nvSpPr>
        <p:spPr bwMode="auto">
          <a:xfrm>
            <a:off x="4772029" y="60071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455465277" name="Oval 155" hidden="0"/>
          <p:cNvSpPr>
            <a:spLocks noChangeArrowheads="1"/>
          </p:cNvSpPr>
          <p:nvPr isPhoto="0" userDrawn="0"/>
        </p:nvSpPr>
        <p:spPr bwMode="auto">
          <a:xfrm>
            <a:off x="5254629" y="60340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6364637" name="Oval 156" hidden="0"/>
          <p:cNvSpPr>
            <a:spLocks noChangeArrowheads="1"/>
          </p:cNvSpPr>
          <p:nvPr isPhoto="0" userDrawn="0"/>
        </p:nvSpPr>
        <p:spPr bwMode="auto">
          <a:xfrm>
            <a:off x="4787904" y="64770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11246037" name="Oval 163" hidden="0"/>
          <p:cNvSpPr>
            <a:spLocks noChangeArrowheads="1"/>
          </p:cNvSpPr>
          <p:nvPr isPhoto="0" userDrawn="0"/>
        </p:nvSpPr>
        <p:spPr bwMode="auto">
          <a:xfrm>
            <a:off x="6142036" y="3479805"/>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93880502" name="Oval 164" hidden="0"/>
          <p:cNvSpPr>
            <a:spLocks noChangeArrowheads="1"/>
          </p:cNvSpPr>
          <p:nvPr isPhoto="0" userDrawn="0"/>
        </p:nvSpPr>
        <p:spPr bwMode="auto">
          <a:xfrm>
            <a:off x="3730629" y="397351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428959778" name="Oval 165" hidden="0"/>
          <p:cNvSpPr>
            <a:spLocks noChangeArrowheads="1"/>
          </p:cNvSpPr>
          <p:nvPr isPhoto="0" userDrawn="0"/>
        </p:nvSpPr>
        <p:spPr bwMode="auto">
          <a:xfrm>
            <a:off x="6524629" y="39068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16900051" name="Oval 166" hidden="0"/>
          <p:cNvSpPr>
            <a:spLocks noChangeArrowheads="1"/>
          </p:cNvSpPr>
          <p:nvPr isPhoto="0" userDrawn="0"/>
        </p:nvSpPr>
        <p:spPr bwMode="auto">
          <a:xfrm>
            <a:off x="8269287" y="3922713"/>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06218638" name="Oval 167" hidden="0"/>
          <p:cNvSpPr>
            <a:spLocks noChangeArrowheads="1"/>
          </p:cNvSpPr>
          <p:nvPr isPhoto="0" userDrawn="0"/>
        </p:nvSpPr>
        <p:spPr bwMode="auto">
          <a:xfrm>
            <a:off x="3167062" y="4452939"/>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44343049" name="Oval 168" hidden="0"/>
          <p:cNvSpPr>
            <a:spLocks noChangeArrowheads="1"/>
          </p:cNvSpPr>
          <p:nvPr isPhoto="0" userDrawn="0"/>
        </p:nvSpPr>
        <p:spPr bwMode="auto">
          <a:xfrm>
            <a:off x="3867156" y="4452939"/>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630376120" name="Oval 170" hidden="0"/>
          <p:cNvSpPr>
            <a:spLocks noChangeArrowheads="1"/>
          </p:cNvSpPr>
          <p:nvPr isPhoto="0" userDrawn="0"/>
        </p:nvSpPr>
        <p:spPr bwMode="auto">
          <a:xfrm>
            <a:off x="3165480" y="50085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47924584" name="Oval 171" hidden="0"/>
          <p:cNvSpPr>
            <a:spLocks noChangeArrowheads="1"/>
          </p:cNvSpPr>
          <p:nvPr isPhoto="0" userDrawn="0"/>
        </p:nvSpPr>
        <p:spPr bwMode="auto">
          <a:xfrm>
            <a:off x="3857629" y="4992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36116780" name="Oval 172" hidden="0"/>
          <p:cNvSpPr>
            <a:spLocks noChangeArrowheads="1"/>
          </p:cNvSpPr>
          <p:nvPr isPhoto="0" userDrawn="0"/>
        </p:nvSpPr>
        <p:spPr bwMode="auto">
          <a:xfrm>
            <a:off x="4327529" y="49831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30313945" name="Oval 173" hidden="0"/>
          <p:cNvSpPr>
            <a:spLocks noChangeArrowheads="1"/>
          </p:cNvSpPr>
          <p:nvPr isPhoto="0" userDrawn="0"/>
        </p:nvSpPr>
        <p:spPr bwMode="auto">
          <a:xfrm>
            <a:off x="5003804" y="49736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43836917" name="Oval 174" hidden="0"/>
          <p:cNvSpPr>
            <a:spLocks noChangeArrowheads="1"/>
          </p:cNvSpPr>
          <p:nvPr isPhoto="0" userDrawn="0"/>
        </p:nvSpPr>
        <p:spPr bwMode="auto">
          <a:xfrm>
            <a:off x="4089404" y="5511804"/>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65556164" name="Oval 175" hidden="0"/>
          <p:cNvSpPr>
            <a:spLocks noChangeArrowheads="1"/>
          </p:cNvSpPr>
          <p:nvPr isPhoto="0" userDrawn="0"/>
        </p:nvSpPr>
        <p:spPr bwMode="auto">
          <a:xfrm>
            <a:off x="4533904" y="55197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820934179" name="Oval 176" hidden="0"/>
          <p:cNvSpPr>
            <a:spLocks noChangeArrowheads="1"/>
          </p:cNvSpPr>
          <p:nvPr isPhoto="0" userDrawn="0"/>
        </p:nvSpPr>
        <p:spPr bwMode="auto">
          <a:xfrm>
            <a:off x="4114804" y="60166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56724690" name="Oval 177" hidden="0"/>
          <p:cNvSpPr>
            <a:spLocks noChangeArrowheads="1"/>
          </p:cNvSpPr>
          <p:nvPr isPhoto="0" userDrawn="0"/>
        </p:nvSpPr>
        <p:spPr bwMode="auto">
          <a:xfrm>
            <a:off x="4994280" y="5521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42921696" name="Oval 178" hidden="0"/>
          <p:cNvSpPr>
            <a:spLocks noChangeArrowheads="1"/>
          </p:cNvSpPr>
          <p:nvPr isPhoto="0" userDrawn="0"/>
        </p:nvSpPr>
        <p:spPr bwMode="auto">
          <a:xfrm>
            <a:off x="4773612" y="60086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227649509" name="Oval 179" hidden="0"/>
          <p:cNvSpPr>
            <a:spLocks noChangeArrowheads="1"/>
          </p:cNvSpPr>
          <p:nvPr isPhoto="0" userDrawn="0"/>
        </p:nvSpPr>
        <p:spPr bwMode="auto">
          <a:xfrm>
            <a:off x="5256212" y="60356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61936739" name="Oval 180" hidden="0"/>
          <p:cNvSpPr>
            <a:spLocks noChangeArrowheads="1"/>
          </p:cNvSpPr>
          <p:nvPr isPhoto="0" userDrawn="0"/>
        </p:nvSpPr>
        <p:spPr bwMode="auto">
          <a:xfrm>
            <a:off x="4789487" y="64785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93646086" name="Oval 181" hidden="0"/>
          <p:cNvSpPr>
            <a:spLocks noChangeArrowheads="1"/>
          </p:cNvSpPr>
          <p:nvPr isPhoto="0" userDrawn="0"/>
        </p:nvSpPr>
        <p:spPr bwMode="auto">
          <a:xfrm>
            <a:off x="3165480" y="5000629"/>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821831607" name="Oval 182" hidden="0"/>
          <p:cNvSpPr>
            <a:spLocks noChangeArrowheads="1"/>
          </p:cNvSpPr>
          <p:nvPr isPhoto="0" userDrawn="0"/>
        </p:nvSpPr>
        <p:spPr bwMode="auto">
          <a:xfrm>
            <a:off x="3167062" y="4445004"/>
            <a:ext cx="290511"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6466832" name="Oval 183" hidden="0"/>
          <p:cNvSpPr>
            <a:spLocks noChangeArrowheads="1"/>
          </p:cNvSpPr>
          <p:nvPr isPhoto="0" userDrawn="0"/>
        </p:nvSpPr>
        <p:spPr bwMode="auto">
          <a:xfrm>
            <a:off x="3857629" y="4992687"/>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92708769" name="Oval 184" hidden="0"/>
          <p:cNvSpPr>
            <a:spLocks noChangeArrowheads="1"/>
          </p:cNvSpPr>
          <p:nvPr isPhoto="0" userDrawn="0"/>
        </p:nvSpPr>
        <p:spPr bwMode="auto">
          <a:xfrm>
            <a:off x="3867156" y="4445004"/>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057796563" name="Oval 185" hidden="0"/>
          <p:cNvSpPr>
            <a:spLocks noChangeArrowheads="1"/>
          </p:cNvSpPr>
          <p:nvPr isPhoto="0" userDrawn="0"/>
        </p:nvSpPr>
        <p:spPr bwMode="auto">
          <a:xfrm>
            <a:off x="4089404" y="55038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40382882" name="Oval 186" hidden="0"/>
          <p:cNvSpPr>
            <a:spLocks noChangeArrowheads="1"/>
          </p:cNvSpPr>
          <p:nvPr isPhoto="0" userDrawn="0"/>
        </p:nvSpPr>
        <p:spPr bwMode="auto">
          <a:xfrm>
            <a:off x="410686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grpSp>
        <p:nvGrpSpPr>
          <p:cNvPr id="1341732228" name="Group 187" hidden="0"/>
          <p:cNvGrpSpPr/>
          <p:nvPr isPhoto="0" userDrawn="0"/>
        </p:nvGrpSpPr>
        <p:grpSpPr bwMode="auto">
          <a:xfrm>
            <a:off x="5821363" y="2698750"/>
            <a:ext cx="588962" cy="431799"/>
            <a:chOff x="2761" y="1744"/>
            <a:chExt cx="370" cy="271"/>
          </a:xfrm>
        </p:grpSpPr>
        <p:cxnSp>
          <p:nvCxnSpPr>
            <p:cNvPr id="1079735008" name="AutoShape 188" hidden="0"/>
            <p:cNvCxnSpPr>
              <a:cxnSpLocks noChangeShapeType="1"/>
            </p:cNvCxnSpPr>
            <p:nvPr isPhoto="0" userDrawn="0"/>
          </p:nvCxnSpPr>
          <p:spPr bwMode="auto">
            <a:xfrm flipH="1">
              <a:off x="2934" y="1744"/>
              <a:ext cx="198" cy="113"/>
            </a:xfrm>
            <a:prstGeom prst="straightConnector1">
              <a:avLst/>
            </a:prstGeom>
            <a:noFill/>
            <a:ln w="38100">
              <a:solidFill>
                <a:srgbClr val="CC0000"/>
              </a:solidFill>
              <a:round/>
              <a:headEnd/>
              <a:tailEnd type="triangle" w="med" len="med"/>
            </a:ln>
          </p:spPr>
        </p:cxnSp>
        <p:sp>
          <p:nvSpPr>
            <p:cNvPr id="413128199" name="AutoShape 189" hidden="0"/>
            <p:cNvSpPr>
              <a:spLocks noChangeArrowheads="1"/>
            </p:cNvSpPr>
            <p:nvPr isPhoto="0" userDrawn="0"/>
          </p:nvSpPr>
          <p:spPr bwMode="auto">
            <a:xfrm>
              <a:off x="2761" y="1824"/>
              <a:ext cx="199" cy="191"/>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369268850" name="Oval 190" hidden="0"/>
          <p:cNvSpPr>
            <a:spLocks noChangeArrowheads="1"/>
          </p:cNvSpPr>
          <p:nvPr isPhoto="0" userDrawn="0"/>
        </p:nvSpPr>
        <p:spPr bwMode="auto">
          <a:xfrm>
            <a:off x="4327529" y="49831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81632400" name="Oval 191" hidden="0"/>
          <p:cNvSpPr>
            <a:spLocks noChangeArrowheads="1"/>
          </p:cNvSpPr>
          <p:nvPr isPhoto="0" userDrawn="0"/>
        </p:nvSpPr>
        <p:spPr bwMode="auto">
          <a:xfrm>
            <a:off x="4533904" y="5519738"/>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274110214" name="Oval 192" hidden="0"/>
          <p:cNvSpPr>
            <a:spLocks noChangeArrowheads="1"/>
          </p:cNvSpPr>
          <p:nvPr isPhoto="0" userDrawn="0"/>
        </p:nvSpPr>
        <p:spPr bwMode="auto">
          <a:xfrm>
            <a:off x="477361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53514531" name="Oval 193" hidden="0"/>
          <p:cNvSpPr>
            <a:spLocks noChangeArrowheads="1"/>
          </p:cNvSpPr>
          <p:nvPr isPhoto="0" userDrawn="0"/>
        </p:nvSpPr>
        <p:spPr bwMode="auto">
          <a:xfrm>
            <a:off x="4789487" y="64785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72180391"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5608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38805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89597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69000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7" presetID="1" presetClass="entr" presetSubtype="0" fill="hold" grpId="0" nodeType="withEffect">
                                  <p:stCondLst>
                                    <p:cond delay="0"/>
                                  </p:stCondLst>
                                  <p:childTnLst>
                                    <p:set>
                                      <p:cBhvr>
                                        <p:cTn id="18" dur="1" fill="hold">
                                          <p:stCondLst>
                                            <p:cond delay="0"/>
                                          </p:stCondLst>
                                        </p:cTn>
                                        <p:tgtEl>
                                          <p:spTgt spid="1132097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02410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62186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43430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74470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30376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58494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771371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165263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9" presetID="1" presetClass="exit" presetSubtype="0" fill="hold" grpId="1" nodeType="withEffect">
                                  <p:stCondLst>
                                    <p:cond delay="0"/>
                                  </p:stCondLst>
                                  <p:childTnLst>
                                    <p:set>
                                      <p:cBhvr>
                                        <p:cTn id="50" dur="1" fill="hold">
                                          <p:stCondLst>
                                            <p:cond delay="0"/>
                                          </p:stCondLst>
                                        </p:cTn>
                                        <p:tgtEl>
                                          <p:spTgt spid="97713716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19364608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11652639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6744704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5584944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8218316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18255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79245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44692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717422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77750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7174224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07775039"/>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646683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3944692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618255106"/>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79270876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842469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46093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3611678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303139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11" presetID="1" presetClass="entr" presetSubtype="0" fill="hold" grpId="0" nodeType="withEffect">
                                  <p:stCondLst>
                                    <p:cond delay="0"/>
                                  </p:stCondLst>
                                  <p:childTnLst>
                                    <p:set>
                                      <p:cBhvr>
                                        <p:cTn id="112" dur="1" fill="hold">
                                          <p:stCondLst>
                                            <p:cond delay="0"/>
                                          </p:stCondLst>
                                        </p:cTn>
                                        <p:tgtEl>
                                          <p:spTgt spid="7150349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438369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555616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587102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3" presetID="1" presetClass="entr" presetSubtype="0" fill="hold" grpId="0" nodeType="withEffect">
                                  <p:stCondLst>
                                    <p:cond delay="0"/>
                                  </p:stCondLst>
                                  <p:childTnLst>
                                    <p:set>
                                      <p:cBhvr>
                                        <p:cTn id="124" dur="1" fill="hold">
                                          <p:stCondLst>
                                            <p:cond delay="0"/>
                                          </p:stCondLst>
                                        </p:cTn>
                                        <p:tgtEl>
                                          <p:spTgt spid="51154278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0174348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2093417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3" presetID="1" presetClass="entr" presetSubtype="0" fill="hold" grpId="0" nodeType="withEffect">
                                  <p:stCondLst>
                                    <p:cond delay="0"/>
                                  </p:stCondLst>
                                  <p:childTnLst>
                                    <p:set>
                                      <p:cBhvr>
                                        <p:cTn id="134" dur="1" fill="hold">
                                          <p:stCondLst>
                                            <p:cond delay="0"/>
                                          </p:stCondLst>
                                        </p:cTn>
                                        <p:tgtEl>
                                          <p:spTgt spid="69129917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31718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05779656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0382882"/>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691299170"/>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511542785"/>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03171851"/>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2017434879"/>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51509354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34173222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6926885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81632400"/>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51509354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1503493"/>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341732228"/>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25871020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55083418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43916967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94396517"/>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5672469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3560341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14292169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227649509"/>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97958419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60913529"/>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61936739"/>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680348227"/>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96364637"/>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807775039"/>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27411021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53514531"/>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96364637"/>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6091352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807775039"/>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680348227"/>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455465277"/>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971295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54746551" name="Rectangle 2" hidden="0"/>
          <p:cNvSpPr>
            <a:spLocks noChangeArrowheads="1" noGrp="1"/>
          </p:cNvSpPr>
          <p:nvPr isPhoto="0" userDrawn="0">
            <p:ph type="title" hasCustomPrompt="0"/>
          </p:nvPr>
        </p:nvSpPr>
        <p:spPr bwMode="auto"/>
        <p:txBody>
          <a:bodyPr/>
          <a:lstStyle/>
          <a:p>
            <a:pPr>
              <a:defRPr/>
            </a:pPr>
            <a:r>
              <a:rPr lang="en-US"/>
              <a:t>Depth-First Search</a:t>
            </a:r>
            <a:endParaRPr/>
          </a:p>
        </p:txBody>
      </p:sp>
      <p:grpSp>
        <p:nvGrpSpPr>
          <p:cNvPr id="2126295420" name="Group 3" hidden="0"/>
          <p:cNvGrpSpPr/>
          <p:nvPr isPhoto="0" userDrawn="0"/>
        </p:nvGrpSpPr>
        <p:grpSpPr bwMode="auto">
          <a:xfrm>
            <a:off x="3124199" y="3433764"/>
            <a:ext cx="5486400" cy="3355589"/>
            <a:chOff x="47" y="2331"/>
            <a:chExt cx="3456" cy="2405"/>
          </a:xfrm>
        </p:grpSpPr>
        <p:sp>
          <p:nvSpPr>
            <p:cNvPr id="786423945"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917517815"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717404235"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448245968"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693564023"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1493708272"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1961490174"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370968626" name="AutoShape 11" hidden="0"/>
            <p:cNvCxnSpPr>
              <a:cxnSpLocks noChangeShapeType="1"/>
              <a:stCxn id="448245968" idx="2"/>
              <a:endCxn id="1717404235" idx="0"/>
            </p:cNvCxnSpPr>
            <p:nvPr isPhoto="0" userDrawn="0"/>
          </p:nvCxnSpPr>
          <p:spPr bwMode="auto">
            <a:xfrm flipH="1">
              <a:off x="167" y="2952"/>
              <a:ext cx="334" cy="79"/>
            </a:xfrm>
            <a:prstGeom prst="straightConnector1">
              <a:avLst/>
            </a:prstGeom>
            <a:noFill/>
            <a:ln w="9525">
              <a:solidFill>
                <a:schemeClr val="tx1"/>
              </a:solidFill>
              <a:round/>
              <a:headEnd/>
              <a:tailEnd/>
            </a:ln>
          </p:spPr>
        </p:cxnSp>
        <p:cxnSp>
          <p:nvCxnSpPr>
            <p:cNvPr id="644177538" name="AutoShape 12" hidden="0"/>
            <p:cNvCxnSpPr>
              <a:cxnSpLocks noChangeShapeType="1"/>
              <a:stCxn id="448245968" idx="2"/>
              <a:endCxn id="1961490174"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836147201" name="AutoShape 13" hidden="0"/>
            <p:cNvCxnSpPr>
              <a:cxnSpLocks noChangeShapeType="1"/>
              <a:stCxn id="1717404235" idx="2"/>
              <a:endCxn id="917517815"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363445336" name="AutoShape 14" hidden="0"/>
            <p:cNvCxnSpPr>
              <a:cxnSpLocks noChangeShapeType="1"/>
              <a:stCxn id="1961490174" idx="2"/>
              <a:endCxn id="1493708272"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2072127700" name="Group 15" hidden="0"/>
            <p:cNvGrpSpPr/>
            <p:nvPr isPhoto="0" userDrawn="0"/>
          </p:nvGrpSpPr>
          <p:grpSpPr bwMode="auto">
            <a:xfrm>
              <a:off x="1775" y="2639"/>
              <a:ext cx="1103" cy="1713"/>
              <a:chOff x="1152" y="2639"/>
              <a:chExt cx="1103" cy="1713"/>
            </a:xfrm>
          </p:grpSpPr>
          <p:sp>
            <p:nvSpPr>
              <p:cNvPr id="1240403005"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843633817"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859947122"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250572948"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781056778"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2111654499"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926140889"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672161358"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1625086833"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1865391455"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067149924" name="AutoShape 26" hidden="0"/>
              <p:cNvCxnSpPr>
                <a:cxnSpLocks noChangeShapeType="1"/>
                <a:stCxn id="1240403005" idx="2"/>
                <a:endCxn id="859947122"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1932043724" name="AutoShape 27" hidden="0"/>
              <p:cNvCxnSpPr>
                <a:cxnSpLocks noChangeShapeType="1"/>
                <a:stCxn id="1240403005" idx="2"/>
                <a:endCxn id="1781056778"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265548136" name="AutoShape 28" hidden="0"/>
              <p:cNvCxnSpPr>
                <a:cxnSpLocks noChangeShapeType="1"/>
                <a:stCxn id="859947122" idx="2"/>
                <a:endCxn id="1843633817"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565680217" name="AutoShape 29" hidden="0"/>
              <p:cNvCxnSpPr>
                <a:cxnSpLocks noChangeShapeType="1"/>
                <a:stCxn id="859947122" idx="2"/>
                <a:endCxn id="2111654499"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998918172" name="AutoShape 30" hidden="0"/>
              <p:cNvCxnSpPr>
                <a:cxnSpLocks noChangeShapeType="1"/>
                <a:stCxn id="1781056778" idx="2"/>
                <a:endCxn id="1250572948"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1294408222" name="AutoShape 31" hidden="0"/>
              <p:cNvCxnSpPr>
                <a:cxnSpLocks noChangeShapeType="1"/>
                <a:stCxn id="1843633817" idx="2"/>
                <a:endCxn id="926140889"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42221247" name="AutoShape 32" hidden="0"/>
              <p:cNvCxnSpPr>
                <a:cxnSpLocks noChangeShapeType="1"/>
                <a:stCxn id="1250572948" idx="2"/>
                <a:endCxn id="1672161358"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1113815690" name="AutoShape 33" hidden="0"/>
              <p:cNvCxnSpPr>
                <a:cxnSpLocks noChangeShapeType="1"/>
                <a:stCxn id="1250572948" idx="2"/>
                <a:endCxn id="1625086833"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12814155" name="AutoShape 34" hidden="0"/>
              <p:cNvCxnSpPr>
                <a:cxnSpLocks noChangeShapeType="1"/>
                <a:stCxn id="1672161358" idx="2"/>
                <a:endCxn id="1865391455"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240134125"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178827571" name="AutoShape 36" hidden="0"/>
            <p:cNvCxnSpPr>
              <a:cxnSpLocks noChangeShapeType="1"/>
              <a:stCxn id="693564023" idx="2"/>
              <a:endCxn id="1240134125"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1460199458" name="Group 37" hidden="0"/>
            <p:cNvGrpSpPr/>
            <p:nvPr isPhoto="0" userDrawn="0"/>
          </p:nvGrpSpPr>
          <p:grpSpPr bwMode="auto">
            <a:xfrm>
              <a:off x="623" y="3024"/>
              <a:ext cx="1103" cy="1713"/>
              <a:chOff x="1152" y="2639"/>
              <a:chExt cx="1103" cy="1713"/>
            </a:xfrm>
          </p:grpSpPr>
          <p:sp>
            <p:nvSpPr>
              <p:cNvPr id="1721278261"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886296976"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430492677"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73923998"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271144933"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563034807"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44080141"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962216461"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1750404260"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228476576"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377156160" name="AutoShape 48" hidden="0"/>
              <p:cNvCxnSpPr>
                <a:cxnSpLocks noChangeShapeType="1"/>
                <a:stCxn id="1721278261" idx="2"/>
                <a:endCxn id="430492677"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1435828105" name="AutoShape 49" hidden="0"/>
              <p:cNvCxnSpPr>
                <a:cxnSpLocks noChangeShapeType="1"/>
                <a:stCxn id="1721278261" idx="2"/>
                <a:endCxn id="271144933"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759541741" name="AutoShape 50" hidden="0"/>
              <p:cNvCxnSpPr>
                <a:cxnSpLocks noChangeShapeType="1"/>
                <a:stCxn id="430492677" idx="2"/>
                <a:endCxn id="886296976"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120854592" name="AutoShape 51" hidden="0"/>
              <p:cNvCxnSpPr>
                <a:cxnSpLocks noChangeShapeType="1"/>
                <a:stCxn id="430492677" idx="2"/>
                <a:endCxn id="1563034807"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311994474" name="AutoShape 52" hidden="0"/>
              <p:cNvCxnSpPr>
                <a:cxnSpLocks noChangeShapeType="1"/>
                <a:stCxn id="271144933" idx="2"/>
                <a:endCxn id="1073923998"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621188615" name="AutoShape 53" hidden="0"/>
              <p:cNvCxnSpPr>
                <a:cxnSpLocks noChangeShapeType="1"/>
                <a:stCxn id="886296976" idx="2"/>
                <a:endCxn id="244080141"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1826953514" name="AutoShape 54" hidden="0"/>
              <p:cNvCxnSpPr>
                <a:cxnSpLocks noChangeShapeType="1"/>
                <a:stCxn id="1073923998" idx="2"/>
                <a:endCxn id="962216461"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1032766557" name="AutoShape 55" hidden="0"/>
              <p:cNvCxnSpPr>
                <a:cxnSpLocks noChangeShapeType="1"/>
                <a:stCxn id="1073923998" idx="2"/>
                <a:endCxn id="1750404260"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1985328247" name="AutoShape 56" hidden="0"/>
              <p:cNvCxnSpPr>
                <a:cxnSpLocks noChangeShapeType="1"/>
                <a:stCxn id="962216461" idx="2"/>
                <a:endCxn id="228476576"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361762105" name="AutoShape 57" hidden="0"/>
            <p:cNvCxnSpPr>
              <a:cxnSpLocks noChangeShapeType="1"/>
              <a:stCxn id="448245968" idx="2"/>
              <a:endCxn id="1721278261"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377154891" name="AutoShape 58" hidden="0"/>
            <p:cNvCxnSpPr>
              <a:cxnSpLocks noChangeShapeType="1"/>
              <a:stCxn id="786423945" idx="2"/>
              <a:endCxn id="448245968"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889093334" name="AutoShape 59" hidden="0"/>
            <p:cNvCxnSpPr>
              <a:cxnSpLocks noChangeShapeType="1"/>
              <a:stCxn id="786423945" idx="2"/>
              <a:endCxn id="1240403005"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305911472" name="AutoShape 60" hidden="0"/>
            <p:cNvCxnSpPr>
              <a:cxnSpLocks noChangeShapeType="1"/>
              <a:stCxn id="786423945" idx="2"/>
              <a:endCxn id="693564023" idx="0"/>
            </p:cNvCxnSpPr>
            <p:nvPr isPhoto="0" userDrawn="0"/>
          </p:nvCxnSpPr>
          <p:spPr bwMode="auto">
            <a:xfrm>
              <a:off x="2039" y="2574"/>
              <a:ext cx="1343" cy="64"/>
            </a:xfrm>
            <a:prstGeom prst="straightConnector1">
              <a:avLst/>
            </a:prstGeom>
            <a:noFill/>
            <a:ln w="9525">
              <a:solidFill>
                <a:schemeClr val="tx1"/>
              </a:solidFill>
              <a:round/>
              <a:headEnd/>
              <a:tailEnd/>
            </a:ln>
          </p:spPr>
        </p:cxnSp>
      </p:grpSp>
      <p:sp>
        <p:nvSpPr>
          <p:cNvPr id="1211061632" name="Line 61" hidden="0"/>
          <p:cNvSpPr>
            <a:spLocks noChangeShapeType="1"/>
          </p:cNvSpPr>
          <p:nvPr isPhoto="0" userDrawn="0"/>
        </p:nvSpPr>
        <p:spPr bwMode="auto">
          <a:xfrm flipH="1">
            <a:off x="3835399" y="3738562"/>
            <a:ext cx="2489199" cy="17779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403981875" name="Line 62" hidden="0"/>
          <p:cNvSpPr>
            <a:spLocks noChangeShapeType="1"/>
          </p:cNvSpPr>
          <p:nvPr isPhoto="0" userDrawn="0"/>
        </p:nvSpPr>
        <p:spPr bwMode="auto">
          <a:xfrm flipH="1">
            <a:off x="3305175" y="4241800"/>
            <a:ext cx="557212" cy="1603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557093237" name="Line 63" hidden="0"/>
          <p:cNvSpPr>
            <a:spLocks noChangeShapeType="1"/>
          </p:cNvSpPr>
          <p:nvPr isPhoto="0" userDrawn="0"/>
        </p:nvSpPr>
        <p:spPr bwMode="auto">
          <a:xfrm>
            <a:off x="3835400" y="4232277"/>
            <a:ext cx="160338" cy="1603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51313894" name="Line 64" hidden="0"/>
          <p:cNvSpPr>
            <a:spLocks noChangeShapeType="1"/>
          </p:cNvSpPr>
          <p:nvPr isPhoto="0" userDrawn="0"/>
        </p:nvSpPr>
        <p:spPr bwMode="auto">
          <a:xfrm flipH="1">
            <a:off x="3309942" y="4725986"/>
            <a:ext cx="3174" cy="22860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05281455" name="Line 65" hidden="0"/>
          <p:cNvSpPr>
            <a:spLocks noChangeShapeType="1"/>
          </p:cNvSpPr>
          <p:nvPr isPhoto="0" userDrawn="0"/>
        </p:nvSpPr>
        <p:spPr bwMode="auto">
          <a:xfrm flipH="1">
            <a:off x="4000505" y="4743450"/>
            <a:ext cx="3174" cy="22860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08865445" name="Line 66" hidden="0"/>
          <p:cNvSpPr>
            <a:spLocks noChangeShapeType="1"/>
          </p:cNvSpPr>
          <p:nvPr isPhoto="0" userDrawn="0"/>
        </p:nvSpPr>
        <p:spPr bwMode="auto">
          <a:xfrm>
            <a:off x="3832224" y="4256088"/>
            <a:ext cx="995362" cy="142875"/>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391747671" name="Line 67" hidden="0"/>
          <p:cNvSpPr>
            <a:spLocks noChangeShapeType="1"/>
          </p:cNvSpPr>
          <p:nvPr isPhoto="0" userDrawn="0"/>
        </p:nvSpPr>
        <p:spPr bwMode="auto">
          <a:xfrm flipH="1">
            <a:off x="4432305" y="4732338"/>
            <a:ext cx="398462" cy="203199"/>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22823173" name="Line 68" hidden="0"/>
          <p:cNvSpPr>
            <a:spLocks noChangeShapeType="1"/>
          </p:cNvSpPr>
          <p:nvPr isPhoto="0" userDrawn="0"/>
        </p:nvSpPr>
        <p:spPr bwMode="auto">
          <a:xfrm flipH="1">
            <a:off x="4233864" y="5253043"/>
            <a:ext cx="219074" cy="211136"/>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54502423" name="Line 69" hidden="0"/>
          <p:cNvSpPr>
            <a:spLocks noChangeShapeType="1"/>
          </p:cNvSpPr>
          <p:nvPr isPhoto="0" userDrawn="0"/>
        </p:nvSpPr>
        <p:spPr bwMode="auto">
          <a:xfrm>
            <a:off x="4238629" y="5797550"/>
            <a:ext cx="3174" cy="177798"/>
          </a:xfrm>
          <a:prstGeom prst="line">
            <a:avLst/>
          </a:prstGeom>
          <a:noFill/>
          <a:ln w="38100">
            <a:solidFill>
              <a:srgbClr val="CC0000"/>
            </a:solidFill>
            <a:round/>
            <a:headEnd/>
            <a:tailEnd/>
          </a:ln>
        </p:spPr>
        <p:txBody>
          <a:bodyPr lIns="91431" tIns="45717" rIns="91431" bIns="45717"/>
          <a:lstStyle/>
          <a:p>
            <a:pPr>
              <a:defRPr/>
            </a:pPr>
            <a:endParaRPr lang="en-US"/>
          </a:p>
        </p:txBody>
      </p:sp>
      <p:grpSp>
        <p:nvGrpSpPr>
          <p:cNvPr id="442447940" name="Group 70" hidden="0"/>
          <p:cNvGrpSpPr/>
          <p:nvPr isPhoto="0" userDrawn="0"/>
        </p:nvGrpSpPr>
        <p:grpSpPr bwMode="auto">
          <a:xfrm>
            <a:off x="4491036" y="1371603"/>
            <a:ext cx="3205162" cy="1768474"/>
            <a:chOff x="815" y="1055"/>
            <a:chExt cx="4176" cy="2304"/>
          </a:xfrm>
        </p:grpSpPr>
        <p:grpSp>
          <p:nvGrpSpPr>
            <p:cNvPr id="1259508442" name="Group 71" hidden="0"/>
            <p:cNvGrpSpPr/>
            <p:nvPr isPhoto="0" userDrawn="0"/>
          </p:nvGrpSpPr>
          <p:grpSpPr bwMode="auto">
            <a:xfrm>
              <a:off x="815" y="1055"/>
              <a:ext cx="4176" cy="2304"/>
              <a:chOff x="334" y="576"/>
              <a:chExt cx="4847" cy="2783"/>
            </a:xfrm>
          </p:grpSpPr>
          <p:sp>
            <p:nvSpPr>
              <p:cNvPr id="1471241032" name="AutoShape 72" hidden="0"/>
              <p:cNvSpPr>
                <a:spLocks noChangeArrowheads="1"/>
              </p:cNvSpPr>
              <p:nvPr isPhoto="0" userDrawn="0"/>
            </p:nvSpPr>
            <p:spPr bwMode="auto">
              <a:xfrm>
                <a:off x="334" y="2207"/>
                <a:ext cx="479" cy="479"/>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689611014" name="AutoShape 73" hidden="0"/>
              <p:cNvSpPr>
                <a:spLocks noChangeArrowheads="1"/>
              </p:cNvSpPr>
              <p:nvPr isPhoto="0" userDrawn="0"/>
            </p:nvSpPr>
            <p:spPr bwMode="auto">
              <a:xfrm>
                <a:off x="4703" y="576"/>
                <a:ext cx="479" cy="47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705659580" name="AutoShape 74" hidden="0"/>
              <p:cNvSpPr>
                <a:spLocks noChangeArrowheads="1"/>
              </p:cNvSpPr>
              <p:nvPr isPhoto="0" userDrawn="0"/>
            </p:nvSpPr>
            <p:spPr bwMode="auto">
              <a:xfrm>
                <a:off x="1728" y="1775"/>
                <a:ext cx="479" cy="479"/>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2029507609" name="AutoShape 75" hidden="0"/>
              <p:cNvSpPr>
                <a:spLocks noChangeArrowheads="1"/>
              </p:cNvSpPr>
              <p:nvPr isPhoto="0" userDrawn="0"/>
            </p:nvSpPr>
            <p:spPr bwMode="auto">
              <a:xfrm>
                <a:off x="720" y="1055"/>
                <a:ext cx="479" cy="479"/>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1155685362" name="AutoShape 76" hidden="0"/>
              <p:cNvSpPr>
                <a:spLocks noChangeArrowheads="1"/>
              </p:cNvSpPr>
              <p:nvPr isPhoto="0" userDrawn="0"/>
            </p:nvSpPr>
            <p:spPr bwMode="auto">
              <a:xfrm>
                <a:off x="1199" y="2736"/>
                <a:ext cx="479" cy="479"/>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812484620" name="AutoShape 77" hidden="0"/>
              <p:cNvSpPr>
                <a:spLocks noChangeArrowheads="1"/>
              </p:cNvSpPr>
              <p:nvPr isPhoto="0" userDrawn="0"/>
            </p:nvSpPr>
            <p:spPr bwMode="auto">
              <a:xfrm>
                <a:off x="2351" y="2880"/>
                <a:ext cx="479" cy="479"/>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478053774" name="AutoShape 78" hidden="0"/>
              <p:cNvSpPr>
                <a:spLocks noChangeArrowheads="1"/>
              </p:cNvSpPr>
              <p:nvPr isPhoto="0" userDrawn="0"/>
            </p:nvSpPr>
            <p:spPr bwMode="auto">
              <a:xfrm>
                <a:off x="2880" y="1008"/>
                <a:ext cx="479" cy="479"/>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1380316644" name="AutoShape 79" hidden="0"/>
              <p:cNvSpPr>
                <a:spLocks noChangeArrowheads="1"/>
              </p:cNvSpPr>
              <p:nvPr isPhoto="0" userDrawn="0"/>
            </p:nvSpPr>
            <p:spPr bwMode="auto">
              <a:xfrm>
                <a:off x="3551" y="1584"/>
                <a:ext cx="479" cy="479"/>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1781069961" name="AutoShape 80" hidden="0"/>
              <p:cNvSpPr>
                <a:spLocks noChangeArrowheads="1"/>
              </p:cNvSpPr>
              <p:nvPr isPhoto="0" userDrawn="0"/>
            </p:nvSpPr>
            <p:spPr bwMode="auto">
              <a:xfrm>
                <a:off x="3168" y="2255"/>
                <a:ext cx="479" cy="479"/>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1770107829" name="AutoShape 81" hidden="0"/>
              <p:cNvSpPr>
                <a:spLocks noChangeArrowheads="1"/>
              </p:cNvSpPr>
              <p:nvPr isPhoto="0" userDrawn="0"/>
            </p:nvSpPr>
            <p:spPr bwMode="auto">
              <a:xfrm>
                <a:off x="1584" y="623"/>
                <a:ext cx="479" cy="479"/>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623553330" name="AutoShape 82" hidden="0"/>
              <p:cNvSpPr>
                <a:spLocks noChangeArrowheads="1"/>
              </p:cNvSpPr>
              <p:nvPr isPhoto="0" userDrawn="0"/>
            </p:nvSpPr>
            <p:spPr bwMode="auto">
              <a:xfrm>
                <a:off x="4559" y="1872"/>
                <a:ext cx="479" cy="479"/>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656476689" name="AutoShape 83" hidden="0"/>
              <p:cNvSpPr>
                <a:spLocks noChangeArrowheads="1"/>
              </p:cNvSpPr>
              <p:nvPr isPhoto="0" userDrawn="0"/>
            </p:nvSpPr>
            <p:spPr bwMode="auto">
              <a:xfrm>
                <a:off x="4367" y="2736"/>
                <a:ext cx="479" cy="479"/>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1210270333" name="AutoShape 84" hidden="0"/>
              <p:cNvCxnSpPr>
                <a:cxnSpLocks noChangeShapeType="1"/>
                <a:stCxn id="1471241032" idx="5"/>
                <a:endCxn id="1155685362" idx="2"/>
              </p:cNvCxnSpPr>
              <p:nvPr isPhoto="0" userDrawn="0"/>
            </p:nvCxnSpPr>
            <p:spPr bwMode="auto">
              <a:xfrm>
                <a:off x="745" y="2617"/>
                <a:ext cx="453" cy="357"/>
              </a:xfrm>
              <a:prstGeom prst="straightConnector1">
                <a:avLst/>
              </a:prstGeom>
              <a:noFill/>
              <a:ln w="9525">
                <a:solidFill>
                  <a:schemeClr val="tx1"/>
                </a:solidFill>
                <a:round/>
                <a:headEnd/>
                <a:tailEnd type="triangle" w="med" len="med"/>
              </a:ln>
            </p:spPr>
          </p:cxnSp>
          <p:cxnSp>
            <p:nvCxnSpPr>
              <p:cNvPr id="1848676858" name="AutoShape 85" hidden="0"/>
              <p:cNvCxnSpPr>
                <a:cxnSpLocks noChangeShapeType="1"/>
                <a:stCxn id="1155685362" idx="5"/>
                <a:endCxn id="812484620" idx="2"/>
              </p:cNvCxnSpPr>
              <p:nvPr isPhoto="0" userDrawn="0"/>
            </p:nvCxnSpPr>
            <p:spPr bwMode="auto">
              <a:xfrm flipV="1">
                <a:off x="1609" y="3119"/>
                <a:ext cx="741" cy="25"/>
              </a:xfrm>
              <a:prstGeom prst="straightConnector1">
                <a:avLst/>
              </a:prstGeom>
              <a:noFill/>
              <a:ln w="9525">
                <a:solidFill>
                  <a:schemeClr val="tx1"/>
                </a:solidFill>
                <a:round/>
                <a:headEnd/>
                <a:tailEnd type="triangle" w="med" len="med"/>
              </a:ln>
            </p:spPr>
          </p:cxnSp>
          <p:cxnSp>
            <p:nvCxnSpPr>
              <p:cNvPr id="1837390899" name="AutoShape 86" hidden="0"/>
              <p:cNvCxnSpPr>
                <a:cxnSpLocks noChangeShapeType="1"/>
                <a:stCxn id="1781069961" idx="3"/>
                <a:endCxn id="812484620" idx="7"/>
              </p:cNvCxnSpPr>
              <p:nvPr isPhoto="0" userDrawn="0"/>
            </p:nvCxnSpPr>
            <p:spPr bwMode="auto">
              <a:xfrm flipH="1">
                <a:off x="2761" y="2665"/>
                <a:ext cx="475" cy="283"/>
              </a:xfrm>
              <a:prstGeom prst="straightConnector1">
                <a:avLst/>
              </a:prstGeom>
              <a:noFill/>
              <a:ln w="9525">
                <a:solidFill>
                  <a:schemeClr val="tx1"/>
                </a:solidFill>
                <a:round/>
                <a:headEnd/>
                <a:tailEnd type="triangle" w="med" len="med"/>
              </a:ln>
            </p:spPr>
          </p:cxnSp>
          <p:cxnSp>
            <p:nvCxnSpPr>
              <p:cNvPr id="1016105778" name="AutoShape 87" hidden="0"/>
              <p:cNvCxnSpPr>
                <a:cxnSpLocks noChangeShapeType="1"/>
                <a:stCxn id="1781069961" idx="2"/>
                <a:endCxn id="1155685362" idx="6"/>
              </p:cNvCxnSpPr>
              <p:nvPr isPhoto="0" userDrawn="0"/>
            </p:nvCxnSpPr>
            <p:spPr bwMode="auto">
              <a:xfrm flipH="1">
                <a:off x="1679" y="2495"/>
                <a:ext cx="1487" cy="479"/>
              </a:xfrm>
              <a:prstGeom prst="straightConnector1">
                <a:avLst/>
              </a:prstGeom>
              <a:noFill/>
              <a:ln w="9525">
                <a:solidFill>
                  <a:schemeClr val="tx1"/>
                </a:solidFill>
                <a:round/>
                <a:headEnd/>
                <a:tailEnd type="triangle" w="med" len="med"/>
              </a:ln>
            </p:spPr>
          </p:cxnSp>
          <p:cxnSp>
            <p:nvCxnSpPr>
              <p:cNvPr id="223078990" name="AutoShape 88" hidden="0"/>
              <p:cNvCxnSpPr>
                <a:cxnSpLocks noChangeShapeType="1"/>
                <a:stCxn id="1380316644" idx="4"/>
                <a:endCxn id="1781069961" idx="7"/>
              </p:cNvCxnSpPr>
              <p:nvPr isPhoto="0" userDrawn="0"/>
            </p:nvCxnSpPr>
            <p:spPr bwMode="auto">
              <a:xfrm flipH="1">
                <a:off x="3577" y="2063"/>
                <a:ext cx="213" cy="261"/>
              </a:xfrm>
              <a:prstGeom prst="straightConnector1">
                <a:avLst/>
              </a:prstGeom>
              <a:noFill/>
              <a:ln w="9525">
                <a:solidFill>
                  <a:schemeClr val="tx1"/>
                </a:solidFill>
                <a:round/>
                <a:headEnd/>
                <a:tailEnd type="triangle" w="med" len="med"/>
              </a:ln>
            </p:spPr>
          </p:cxnSp>
          <p:cxnSp>
            <p:nvCxnSpPr>
              <p:cNvPr id="1460631981" name="AutoShape 89" hidden="0"/>
              <p:cNvCxnSpPr>
                <a:cxnSpLocks noChangeShapeType="1"/>
                <a:stCxn id="1380316644" idx="5"/>
                <a:endCxn id="656476689" idx="1"/>
              </p:cNvCxnSpPr>
              <p:nvPr isPhoto="0" userDrawn="0"/>
            </p:nvCxnSpPr>
            <p:spPr bwMode="auto">
              <a:xfrm>
                <a:off x="3961" y="1993"/>
                <a:ext cx="475" cy="811"/>
              </a:xfrm>
              <a:prstGeom prst="straightConnector1">
                <a:avLst/>
              </a:prstGeom>
              <a:noFill/>
              <a:ln w="9525">
                <a:solidFill>
                  <a:schemeClr val="tx1"/>
                </a:solidFill>
                <a:round/>
                <a:headEnd/>
                <a:tailEnd type="triangle" w="med" len="med"/>
              </a:ln>
            </p:spPr>
          </p:cxnSp>
          <p:cxnSp>
            <p:nvCxnSpPr>
              <p:cNvPr id="1513393074" name="AutoShape 90" hidden="0"/>
              <p:cNvCxnSpPr>
                <a:cxnSpLocks noChangeShapeType="1"/>
                <a:stCxn id="656476689" idx="0"/>
                <a:endCxn id="623553330" idx="4"/>
              </p:cNvCxnSpPr>
              <p:nvPr isPhoto="0" userDrawn="0"/>
            </p:nvCxnSpPr>
            <p:spPr bwMode="auto">
              <a:xfrm flipV="1">
                <a:off x="4608" y="2351"/>
                <a:ext cx="191" cy="383"/>
              </a:xfrm>
              <a:prstGeom prst="straightConnector1">
                <a:avLst/>
              </a:prstGeom>
              <a:noFill/>
              <a:ln w="9525">
                <a:solidFill>
                  <a:schemeClr val="tx1"/>
                </a:solidFill>
                <a:round/>
                <a:headEnd/>
                <a:tailEnd type="triangle" w="med" len="med"/>
              </a:ln>
            </p:spPr>
          </p:cxnSp>
          <p:cxnSp>
            <p:nvCxnSpPr>
              <p:cNvPr id="1614325267" name="AutoShape 91" hidden="0"/>
              <p:cNvCxnSpPr>
                <a:cxnSpLocks noChangeShapeType="1"/>
                <a:stCxn id="623553330" idx="0"/>
                <a:endCxn id="689611014" idx="4"/>
              </p:cNvCxnSpPr>
              <p:nvPr isPhoto="0" userDrawn="0"/>
            </p:nvCxnSpPr>
            <p:spPr bwMode="auto">
              <a:xfrm flipV="1">
                <a:off x="4799" y="1055"/>
                <a:ext cx="144" cy="815"/>
              </a:xfrm>
              <a:prstGeom prst="straightConnector1">
                <a:avLst/>
              </a:prstGeom>
              <a:noFill/>
              <a:ln w="9525">
                <a:solidFill>
                  <a:schemeClr val="tx1"/>
                </a:solidFill>
                <a:round/>
                <a:headEnd/>
                <a:tailEnd type="triangle" w="med" len="med"/>
              </a:ln>
            </p:spPr>
          </p:cxnSp>
          <p:cxnSp>
            <p:nvCxnSpPr>
              <p:cNvPr id="492764998" name="AutoShape 92" hidden="0"/>
              <p:cNvCxnSpPr>
                <a:cxnSpLocks noChangeShapeType="1"/>
                <a:stCxn id="1471241032" idx="7"/>
              </p:cNvCxnSpPr>
              <p:nvPr isPhoto="0" userDrawn="0"/>
            </p:nvCxnSpPr>
            <p:spPr bwMode="auto">
              <a:xfrm flipV="1">
                <a:off x="745" y="2016"/>
                <a:ext cx="981" cy="261"/>
              </a:xfrm>
              <a:prstGeom prst="straightConnector1">
                <a:avLst/>
              </a:prstGeom>
              <a:noFill/>
              <a:ln w="9525">
                <a:solidFill>
                  <a:schemeClr val="tx1"/>
                </a:solidFill>
                <a:round/>
                <a:headEnd/>
                <a:tailEnd type="triangle" w="med" len="med"/>
              </a:ln>
            </p:spPr>
          </p:cxnSp>
          <p:cxnSp>
            <p:nvCxnSpPr>
              <p:cNvPr id="1549683834" name="AutoShape 93" hidden="0"/>
              <p:cNvCxnSpPr>
                <a:cxnSpLocks noChangeShapeType="1"/>
                <a:stCxn id="705659580" idx="1"/>
                <a:endCxn id="2029507609" idx="5"/>
              </p:cNvCxnSpPr>
              <p:nvPr isPhoto="0" userDrawn="0"/>
            </p:nvCxnSpPr>
            <p:spPr bwMode="auto">
              <a:xfrm flipH="1" flipV="1">
                <a:off x="1129" y="1465"/>
                <a:ext cx="667" cy="379"/>
              </a:xfrm>
              <a:prstGeom prst="straightConnector1">
                <a:avLst/>
              </a:prstGeom>
              <a:noFill/>
              <a:ln w="9525">
                <a:solidFill>
                  <a:schemeClr val="tx1"/>
                </a:solidFill>
                <a:round/>
                <a:headEnd/>
                <a:tailEnd type="triangle" w="med" len="med"/>
              </a:ln>
            </p:spPr>
          </p:cxnSp>
          <p:cxnSp>
            <p:nvCxnSpPr>
              <p:cNvPr id="211713137" name="AutoShape 94" hidden="0"/>
              <p:cNvCxnSpPr>
                <a:cxnSpLocks noChangeShapeType="1"/>
                <a:endCxn id="1770107829" idx="2"/>
              </p:cNvCxnSpPr>
              <p:nvPr isPhoto="0" userDrawn="0"/>
            </p:nvCxnSpPr>
            <p:spPr bwMode="auto">
              <a:xfrm flipV="1">
                <a:off x="1152" y="864"/>
                <a:ext cx="432" cy="261"/>
              </a:xfrm>
              <a:prstGeom prst="straightConnector1">
                <a:avLst/>
              </a:prstGeom>
              <a:noFill/>
              <a:ln w="9525">
                <a:solidFill>
                  <a:schemeClr val="tx1"/>
                </a:solidFill>
                <a:round/>
                <a:headEnd/>
                <a:tailEnd type="triangle" w="med" len="med"/>
              </a:ln>
            </p:spPr>
          </p:cxnSp>
          <p:cxnSp>
            <p:nvCxnSpPr>
              <p:cNvPr id="324638099" name="AutoShape 95" hidden="0"/>
              <p:cNvCxnSpPr>
                <a:cxnSpLocks noChangeShapeType="1"/>
                <a:stCxn id="478053774" idx="2"/>
                <a:endCxn id="1770107829" idx="6"/>
              </p:cNvCxnSpPr>
              <p:nvPr isPhoto="0" userDrawn="0"/>
            </p:nvCxnSpPr>
            <p:spPr bwMode="auto">
              <a:xfrm flipH="1" flipV="1">
                <a:off x="2063" y="864"/>
                <a:ext cx="815" cy="383"/>
              </a:xfrm>
              <a:prstGeom prst="straightConnector1">
                <a:avLst/>
              </a:prstGeom>
              <a:noFill/>
              <a:ln w="9525">
                <a:solidFill>
                  <a:schemeClr val="tx1"/>
                </a:solidFill>
                <a:round/>
                <a:headEnd/>
                <a:tailEnd type="triangle" w="med" len="med"/>
              </a:ln>
            </p:spPr>
          </p:cxnSp>
          <p:cxnSp>
            <p:nvCxnSpPr>
              <p:cNvPr id="500142355" name="AutoShape 96" hidden="0"/>
              <p:cNvCxnSpPr>
                <a:cxnSpLocks noChangeShapeType="1"/>
                <a:stCxn id="705659580" idx="7"/>
                <a:endCxn id="478053774" idx="3"/>
              </p:cNvCxnSpPr>
              <p:nvPr isPhoto="0" userDrawn="0"/>
            </p:nvCxnSpPr>
            <p:spPr bwMode="auto">
              <a:xfrm flipV="1">
                <a:off x="2137" y="1417"/>
                <a:ext cx="811" cy="427"/>
              </a:xfrm>
              <a:prstGeom prst="straightConnector1">
                <a:avLst/>
              </a:prstGeom>
              <a:noFill/>
              <a:ln w="9525">
                <a:solidFill>
                  <a:schemeClr val="tx1"/>
                </a:solidFill>
                <a:round/>
                <a:headEnd/>
                <a:tailEnd type="triangle" w="med" len="med"/>
              </a:ln>
            </p:spPr>
          </p:cxnSp>
          <p:cxnSp>
            <p:nvCxnSpPr>
              <p:cNvPr id="1752659042" name="AutoShape 97" hidden="0"/>
              <p:cNvCxnSpPr>
                <a:cxnSpLocks noChangeShapeType="1"/>
                <a:stCxn id="705659580" idx="6"/>
                <a:endCxn id="1380316644" idx="2"/>
              </p:cNvCxnSpPr>
              <p:nvPr isPhoto="0" userDrawn="0"/>
            </p:nvCxnSpPr>
            <p:spPr bwMode="auto">
              <a:xfrm flipV="1">
                <a:off x="2207" y="1823"/>
                <a:ext cx="1343" cy="191"/>
              </a:xfrm>
              <a:prstGeom prst="straightConnector1">
                <a:avLst/>
              </a:prstGeom>
              <a:noFill/>
              <a:ln w="9525">
                <a:solidFill>
                  <a:schemeClr val="tx1"/>
                </a:solidFill>
                <a:round/>
                <a:headEnd/>
                <a:tailEnd type="triangle" w="med" len="med"/>
              </a:ln>
            </p:spPr>
          </p:cxnSp>
          <p:cxnSp>
            <p:nvCxnSpPr>
              <p:cNvPr id="598996736" name="AutoShape 98" hidden="0"/>
              <p:cNvCxnSpPr>
                <a:cxnSpLocks noChangeShapeType="1"/>
                <a:stCxn id="623553330" idx="1"/>
                <a:endCxn id="478053774" idx="6"/>
              </p:cNvCxnSpPr>
              <p:nvPr isPhoto="0" userDrawn="0"/>
            </p:nvCxnSpPr>
            <p:spPr bwMode="auto">
              <a:xfrm rot="5399977" flipH="1">
                <a:off x="3647" y="959"/>
                <a:ext cx="693" cy="1268"/>
              </a:xfrm>
              <a:prstGeom prst="curvedConnector2">
                <a:avLst/>
              </a:prstGeom>
              <a:noFill/>
              <a:ln w="9525">
                <a:solidFill>
                  <a:schemeClr val="tx1"/>
                </a:solidFill>
                <a:round/>
                <a:headEnd/>
                <a:tailEnd type="triangle" w="med" len="med"/>
              </a:ln>
            </p:spPr>
          </p:cxnSp>
          <p:cxnSp>
            <p:nvCxnSpPr>
              <p:cNvPr id="1890782438" name="AutoShape 99" hidden="0"/>
              <p:cNvCxnSpPr>
                <a:cxnSpLocks noChangeShapeType="1"/>
                <a:stCxn id="1471241032" idx="6"/>
                <a:endCxn id="1380316644" idx="3"/>
              </p:cNvCxnSpPr>
              <p:nvPr isPhoto="0" userDrawn="0"/>
            </p:nvCxnSpPr>
            <p:spPr bwMode="auto">
              <a:xfrm flipV="1">
                <a:off x="815" y="1993"/>
                <a:ext cx="2805" cy="453"/>
              </a:xfrm>
              <a:prstGeom prst="curvedConnector2">
                <a:avLst/>
              </a:prstGeom>
              <a:noFill/>
              <a:ln w="9525">
                <a:solidFill>
                  <a:schemeClr val="tx1"/>
                </a:solidFill>
                <a:round/>
                <a:headEnd/>
                <a:tailEnd type="triangle" w="med" len="med"/>
              </a:ln>
            </p:spPr>
          </p:cxnSp>
        </p:grpSp>
        <p:cxnSp>
          <p:nvCxnSpPr>
            <p:cNvPr id="695371545" name="AutoShape 100" hidden="0"/>
            <p:cNvCxnSpPr>
              <a:cxnSpLocks noChangeShapeType="1"/>
              <a:stCxn id="812484620" idx="6"/>
              <a:endCxn id="656476689" idx="2"/>
            </p:cNvCxnSpPr>
            <p:nvPr isPhoto="0" userDrawn="0"/>
          </p:nvCxnSpPr>
          <p:spPr bwMode="auto">
            <a:xfrm flipV="1">
              <a:off x="2965" y="3042"/>
              <a:ext cx="1323" cy="118"/>
            </a:xfrm>
            <a:prstGeom prst="straightConnector1">
              <a:avLst/>
            </a:prstGeom>
            <a:noFill/>
            <a:ln w="9525">
              <a:solidFill>
                <a:schemeClr val="bg1"/>
              </a:solidFill>
              <a:round/>
              <a:headEnd/>
              <a:tailEnd type="triangle" w="med" len="med"/>
            </a:ln>
          </p:spPr>
        </p:cxnSp>
      </p:grpSp>
      <p:sp>
        <p:nvSpPr>
          <p:cNvPr id="1438861911" name="AutoShape 101" hidden="0"/>
          <p:cNvSpPr>
            <a:spLocks noChangeArrowheads="1"/>
          </p:cNvSpPr>
          <p:nvPr isPhoto="0" userDrawn="0"/>
        </p:nvSpPr>
        <p:spPr bwMode="auto">
          <a:xfrm>
            <a:off x="4491037" y="2408236"/>
            <a:ext cx="317499" cy="304799"/>
          </a:xfrm>
          <a:prstGeom prst="flowChartConnector">
            <a:avLst/>
          </a:prstGeom>
          <a:noFill/>
          <a:ln w="38100">
            <a:solidFill>
              <a:srgbClr val="CC0000"/>
            </a:solidFill>
            <a:round/>
            <a:headEnd/>
            <a:tailEnd/>
          </a:ln>
        </p:spPr>
        <p:txBody>
          <a:bodyPr wrap="none" lIns="91431" tIns="45717" rIns="91431" bIns="45717" anchor="ctr"/>
          <a:lstStyle/>
          <a:p>
            <a:pPr algn="ctr">
              <a:defRPr/>
            </a:pPr>
            <a:endParaRPr lang="en-US" sz="1200"/>
          </a:p>
        </p:txBody>
      </p:sp>
      <p:grpSp>
        <p:nvGrpSpPr>
          <p:cNvPr id="212719259" name="Group 102" hidden="0"/>
          <p:cNvGrpSpPr/>
          <p:nvPr isPhoto="0" userDrawn="0"/>
        </p:nvGrpSpPr>
        <p:grpSpPr bwMode="auto">
          <a:xfrm>
            <a:off x="5333179" y="2835274"/>
            <a:ext cx="807271" cy="304799"/>
            <a:chOff x="1913" y="2962"/>
            <a:chExt cx="1051" cy="396"/>
          </a:xfrm>
        </p:grpSpPr>
        <p:sp>
          <p:nvSpPr>
            <p:cNvPr id="762316422" name="AutoShape 103" hidden="0"/>
            <p:cNvSpPr>
              <a:spLocks noChangeArrowheads="1"/>
            </p:cNvSpPr>
            <p:nvPr isPhoto="0" userDrawn="0"/>
          </p:nvSpPr>
          <p:spPr bwMode="auto">
            <a:xfrm>
              <a:off x="2552" y="2962"/>
              <a:ext cx="412" cy="396"/>
            </a:xfrm>
            <a:prstGeom prst="flowChartConnector">
              <a:avLst/>
            </a:prstGeom>
            <a:noFill/>
            <a:ln w="38100">
              <a:solidFill>
                <a:srgbClr val="CC0000"/>
              </a:solidFill>
              <a:round/>
              <a:headEnd/>
              <a:tailEnd/>
            </a:ln>
          </p:spPr>
          <p:txBody>
            <a:bodyPr wrap="none" anchor="ctr"/>
            <a:lstStyle/>
            <a:p>
              <a:pPr algn="ctr">
                <a:defRPr/>
              </a:pPr>
              <a:r>
                <a:rPr lang="en-US" sz="1500" i="1"/>
                <a:t>q</a:t>
              </a:r>
              <a:endParaRPr/>
            </a:p>
          </p:txBody>
        </p:sp>
        <p:cxnSp>
          <p:nvCxnSpPr>
            <p:cNvPr id="1202217300" name="AutoShape 104" hidden="0"/>
            <p:cNvCxnSpPr>
              <a:cxnSpLocks noChangeShapeType="1"/>
              <a:stCxn id="830130196" idx="5"/>
              <a:endCxn id="762316422" idx="2"/>
            </p:cNvCxnSpPr>
            <p:nvPr isPhoto="0" userDrawn="0"/>
          </p:nvCxnSpPr>
          <p:spPr bwMode="auto">
            <a:xfrm flipV="1">
              <a:off x="1913" y="3161"/>
              <a:ext cx="638" cy="19"/>
            </a:xfrm>
            <a:prstGeom prst="straightConnector1">
              <a:avLst/>
            </a:prstGeom>
            <a:noFill/>
            <a:ln w="38100">
              <a:solidFill>
                <a:srgbClr val="CC0000"/>
              </a:solidFill>
              <a:round/>
              <a:headEnd/>
              <a:tailEnd type="triangle" w="med" len="med"/>
            </a:ln>
          </p:spPr>
        </p:cxnSp>
      </p:grpSp>
      <p:grpSp>
        <p:nvGrpSpPr>
          <p:cNvPr id="862729462" name="Group 105" hidden="0"/>
          <p:cNvGrpSpPr/>
          <p:nvPr isPhoto="0" userDrawn="0"/>
        </p:nvGrpSpPr>
        <p:grpSpPr bwMode="auto">
          <a:xfrm>
            <a:off x="5062537" y="2591571"/>
            <a:ext cx="1299840" cy="456432"/>
            <a:chOff x="1559" y="2646"/>
            <a:chExt cx="1694" cy="594"/>
          </a:xfrm>
        </p:grpSpPr>
        <p:sp>
          <p:nvSpPr>
            <p:cNvPr id="830130196" name="AutoShape 106" hidden="0"/>
            <p:cNvSpPr>
              <a:spLocks noChangeArrowheads="1"/>
            </p:cNvSpPr>
            <p:nvPr isPhoto="0" userDrawn="0"/>
          </p:nvSpPr>
          <p:spPr bwMode="auto">
            <a:xfrm>
              <a:off x="1559" y="2844"/>
              <a:ext cx="414" cy="396"/>
            </a:xfrm>
            <a:prstGeom prst="flowChartConnector">
              <a:avLst/>
            </a:prstGeom>
            <a:noFill/>
            <a:ln w="38100">
              <a:solidFill>
                <a:srgbClr val="CC0000"/>
              </a:solidFill>
              <a:round/>
              <a:headEnd/>
              <a:tailEnd/>
            </a:ln>
          </p:spPr>
          <p:txBody>
            <a:bodyPr wrap="none" anchor="ctr"/>
            <a:lstStyle/>
            <a:p>
              <a:pPr algn="ctr">
                <a:defRPr/>
              </a:pPr>
              <a:r>
                <a:rPr lang="en-US" sz="1500" i="1"/>
                <a:t>p</a:t>
              </a:r>
              <a:endParaRPr/>
            </a:p>
          </p:txBody>
        </p:sp>
        <p:cxnSp>
          <p:nvCxnSpPr>
            <p:cNvPr id="470482343" name="AutoShape 107" hidden="0"/>
            <p:cNvCxnSpPr>
              <a:cxnSpLocks noChangeShapeType="1"/>
              <a:stCxn id="1788879671" idx="2"/>
              <a:endCxn id="830130196" idx="6"/>
            </p:cNvCxnSpPr>
            <p:nvPr isPhoto="0" userDrawn="0"/>
          </p:nvCxnSpPr>
          <p:spPr bwMode="auto">
            <a:xfrm flipH="1">
              <a:off x="1973" y="2646"/>
              <a:ext cx="1280" cy="396"/>
            </a:xfrm>
            <a:prstGeom prst="straightConnector1">
              <a:avLst/>
            </a:prstGeom>
            <a:noFill/>
            <a:ln w="38100">
              <a:solidFill>
                <a:srgbClr val="CC0000"/>
              </a:solidFill>
              <a:round/>
              <a:headEnd/>
              <a:tailEnd type="triangle" w="med" len="med"/>
            </a:ln>
          </p:spPr>
        </p:cxnSp>
      </p:grpSp>
      <p:grpSp>
        <p:nvGrpSpPr>
          <p:cNvPr id="1508795401" name="Group 108" hidden="0"/>
          <p:cNvGrpSpPr/>
          <p:nvPr isPhoto="0" userDrawn="0"/>
        </p:nvGrpSpPr>
        <p:grpSpPr bwMode="auto">
          <a:xfrm>
            <a:off x="6362701" y="2316462"/>
            <a:ext cx="412750" cy="428328"/>
            <a:chOff x="3254" y="2286"/>
            <a:chExt cx="537" cy="556"/>
          </a:xfrm>
        </p:grpSpPr>
        <p:sp>
          <p:nvSpPr>
            <p:cNvPr id="1788879671" name="AutoShape 109" hidden="0"/>
            <p:cNvSpPr>
              <a:spLocks noChangeArrowheads="1"/>
            </p:cNvSpPr>
            <p:nvPr isPhoto="0" userDrawn="0"/>
          </p:nvSpPr>
          <p:spPr bwMode="auto">
            <a:xfrm>
              <a:off x="3254" y="2445"/>
              <a:ext cx="414" cy="396"/>
            </a:xfrm>
            <a:prstGeom prst="flowChartConnector">
              <a:avLst/>
            </a:prstGeom>
            <a:noFill/>
            <a:ln w="38100">
              <a:solidFill>
                <a:srgbClr val="CC0000"/>
              </a:solidFill>
              <a:round/>
              <a:headEnd/>
              <a:tailEnd/>
            </a:ln>
          </p:spPr>
          <p:txBody>
            <a:bodyPr wrap="none" anchor="ctr"/>
            <a:lstStyle/>
            <a:p>
              <a:pPr algn="ctr">
                <a:defRPr/>
              </a:pPr>
              <a:r>
                <a:rPr lang="en-US" sz="1500" i="1"/>
                <a:t>h</a:t>
              </a:r>
              <a:endParaRPr/>
            </a:p>
          </p:txBody>
        </p:sp>
        <p:cxnSp>
          <p:nvCxnSpPr>
            <p:cNvPr id="1958581285" name="AutoShape 110" hidden="0"/>
            <p:cNvCxnSpPr>
              <a:cxnSpLocks noChangeShapeType="1"/>
              <a:stCxn id="1463942032" idx="4"/>
              <a:endCxn id="1788879671" idx="7"/>
            </p:cNvCxnSpPr>
            <p:nvPr isPhoto="0" userDrawn="0"/>
          </p:nvCxnSpPr>
          <p:spPr bwMode="auto">
            <a:xfrm flipH="1">
              <a:off x="3607" y="2286"/>
              <a:ext cx="184" cy="217"/>
            </a:xfrm>
            <a:prstGeom prst="straightConnector1">
              <a:avLst/>
            </a:prstGeom>
            <a:noFill/>
            <a:ln w="38100">
              <a:solidFill>
                <a:srgbClr val="CC0000"/>
              </a:solidFill>
              <a:round/>
              <a:headEnd/>
              <a:tailEnd type="triangle" w="med" len="med"/>
            </a:ln>
          </p:spPr>
        </p:cxnSp>
      </p:grpSp>
      <p:grpSp>
        <p:nvGrpSpPr>
          <p:cNvPr id="1175421573" name="Group 111" hidden="0"/>
          <p:cNvGrpSpPr/>
          <p:nvPr isPhoto="0" userDrawn="0"/>
        </p:nvGrpSpPr>
        <p:grpSpPr bwMode="auto">
          <a:xfrm>
            <a:off x="7283449" y="2195514"/>
            <a:ext cx="317499" cy="548964"/>
            <a:chOff x="4453" y="2128"/>
            <a:chExt cx="414" cy="714"/>
          </a:xfrm>
        </p:grpSpPr>
        <p:sp>
          <p:nvSpPr>
            <p:cNvPr id="2032626793" name="AutoShape 112" hidden="0"/>
            <p:cNvSpPr>
              <a:spLocks noChangeArrowheads="1"/>
            </p:cNvSpPr>
            <p:nvPr isPhoto="0" userDrawn="0"/>
          </p:nvSpPr>
          <p:spPr bwMode="auto">
            <a:xfrm>
              <a:off x="4453" y="2128"/>
              <a:ext cx="414" cy="396"/>
            </a:xfrm>
            <a:prstGeom prst="flowChartConnector">
              <a:avLst/>
            </a:prstGeom>
            <a:noFill/>
            <a:ln w="38100">
              <a:solidFill>
                <a:srgbClr val="CC0000"/>
              </a:solidFill>
              <a:round/>
              <a:headEnd/>
              <a:tailEnd/>
            </a:ln>
          </p:spPr>
          <p:txBody>
            <a:bodyPr wrap="none" anchor="ctr"/>
            <a:lstStyle/>
            <a:p>
              <a:pPr algn="ctr">
                <a:defRPr/>
              </a:pPr>
              <a:r>
                <a:rPr lang="en-US" sz="1500" i="1"/>
                <a:t>f</a:t>
              </a:r>
              <a:endParaRPr/>
            </a:p>
          </p:txBody>
        </p:sp>
        <p:cxnSp>
          <p:nvCxnSpPr>
            <p:cNvPr id="630068615" name="AutoShape 113" hidden="0"/>
            <p:cNvCxnSpPr>
              <a:cxnSpLocks noChangeShapeType="1"/>
              <a:stCxn id="1584017529" idx="0"/>
              <a:endCxn id="2032626793" idx="4"/>
            </p:cNvCxnSpPr>
            <p:nvPr isPhoto="0" userDrawn="0"/>
          </p:nvCxnSpPr>
          <p:spPr bwMode="auto">
            <a:xfrm flipV="1">
              <a:off x="4494" y="2525"/>
              <a:ext cx="165" cy="317"/>
            </a:xfrm>
            <a:prstGeom prst="straightConnector1">
              <a:avLst/>
            </a:prstGeom>
            <a:noFill/>
            <a:ln w="38100">
              <a:solidFill>
                <a:srgbClr val="CC0000"/>
              </a:solidFill>
              <a:round/>
              <a:headEnd/>
              <a:tailEnd type="triangle" w="med" len="med"/>
            </a:ln>
          </p:spPr>
        </p:cxnSp>
      </p:grpSp>
      <p:grpSp>
        <p:nvGrpSpPr>
          <p:cNvPr id="296329630" name="Group 114" hidden="0"/>
          <p:cNvGrpSpPr/>
          <p:nvPr isPhoto="0" userDrawn="0"/>
        </p:nvGrpSpPr>
        <p:grpSpPr bwMode="auto">
          <a:xfrm>
            <a:off x="7378701" y="1371601"/>
            <a:ext cx="317499" cy="824136"/>
            <a:chOff x="4578" y="1055"/>
            <a:chExt cx="412" cy="1054"/>
          </a:xfrm>
        </p:grpSpPr>
        <p:sp>
          <p:nvSpPr>
            <p:cNvPr id="1520986939" name="AutoShape 115" hidden="0"/>
            <p:cNvSpPr>
              <a:spLocks noChangeArrowheads="1"/>
            </p:cNvSpPr>
            <p:nvPr isPhoto="0" userDrawn="0"/>
          </p:nvSpPr>
          <p:spPr bwMode="auto">
            <a:xfrm>
              <a:off x="4578" y="1055"/>
              <a:ext cx="412" cy="396"/>
            </a:xfrm>
            <a:prstGeom prst="flowChartConnector">
              <a:avLst/>
            </a:prstGeom>
            <a:noFill/>
            <a:ln w="38100">
              <a:solidFill>
                <a:srgbClr val="CC0000"/>
              </a:solidFill>
              <a:round/>
              <a:headEnd/>
              <a:tailEnd/>
            </a:ln>
          </p:spPr>
          <p:txBody>
            <a:bodyPr wrap="none" anchor="ctr"/>
            <a:lstStyle/>
            <a:p>
              <a:pPr algn="ctr">
                <a:defRPr/>
              </a:pPr>
              <a:endParaRPr lang="en-US" sz="1200"/>
            </a:p>
          </p:txBody>
        </p:sp>
        <p:cxnSp>
          <p:nvCxnSpPr>
            <p:cNvPr id="1231366164" name="AutoShape 116" hidden="0"/>
            <p:cNvCxnSpPr>
              <a:cxnSpLocks noChangeShapeType="1"/>
              <a:stCxn id="2032626793" idx="0"/>
              <a:endCxn id="1520986939" idx="4"/>
            </p:cNvCxnSpPr>
            <p:nvPr isPhoto="0" userDrawn="0"/>
          </p:nvCxnSpPr>
          <p:spPr bwMode="auto">
            <a:xfrm flipV="1">
              <a:off x="4662" y="1452"/>
              <a:ext cx="123" cy="657"/>
            </a:xfrm>
            <a:prstGeom prst="straightConnector1">
              <a:avLst/>
            </a:prstGeom>
            <a:noFill/>
            <a:ln w="38100">
              <a:solidFill>
                <a:srgbClr val="CC0000"/>
              </a:solidFill>
              <a:round/>
              <a:headEnd/>
              <a:tailEnd type="triangle" w="med" len="med"/>
            </a:ln>
          </p:spPr>
        </p:cxnSp>
      </p:grpSp>
      <p:grpSp>
        <p:nvGrpSpPr>
          <p:cNvPr id="2046114927" name="Group 117" hidden="0"/>
          <p:cNvGrpSpPr/>
          <p:nvPr isPhoto="0" userDrawn="0"/>
        </p:nvGrpSpPr>
        <p:grpSpPr bwMode="auto">
          <a:xfrm>
            <a:off x="4800861" y="2133603"/>
            <a:ext cx="928423" cy="318757"/>
            <a:chOff x="1218" y="2048"/>
            <a:chExt cx="1209" cy="415"/>
          </a:xfrm>
        </p:grpSpPr>
        <p:sp>
          <p:nvSpPr>
            <p:cNvPr id="107443350" name="AutoShape 118" hidden="0"/>
            <p:cNvSpPr>
              <a:spLocks noChangeArrowheads="1"/>
            </p:cNvSpPr>
            <p:nvPr isPhoto="0" userDrawn="0"/>
          </p:nvSpPr>
          <p:spPr bwMode="auto">
            <a:xfrm>
              <a:off x="2014" y="2048"/>
              <a:ext cx="414" cy="396"/>
            </a:xfrm>
            <a:prstGeom prst="flowChartConnector">
              <a:avLst/>
            </a:prstGeom>
            <a:noFill/>
            <a:ln w="38100">
              <a:solidFill>
                <a:srgbClr val="CC0000"/>
              </a:solidFill>
              <a:round/>
              <a:headEnd/>
              <a:tailEnd/>
            </a:ln>
          </p:spPr>
          <p:txBody>
            <a:bodyPr wrap="none" anchor="ctr"/>
            <a:lstStyle/>
            <a:p>
              <a:pPr algn="ctr">
                <a:defRPr/>
              </a:pPr>
              <a:r>
                <a:rPr lang="en-US" sz="1500" i="1"/>
                <a:t>d</a:t>
              </a:r>
              <a:endParaRPr/>
            </a:p>
          </p:txBody>
        </p:sp>
        <p:cxnSp>
          <p:nvCxnSpPr>
            <p:cNvPr id="124406321" name="AutoShape 119" hidden="0"/>
            <p:cNvCxnSpPr>
              <a:cxnSpLocks noChangeShapeType="1"/>
            </p:cNvCxnSpPr>
            <p:nvPr isPhoto="0" userDrawn="0"/>
          </p:nvCxnSpPr>
          <p:spPr bwMode="auto">
            <a:xfrm flipV="1">
              <a:off x="1218" y="2247"/>
              <a:ext cx="846" cy="216"/>
            </a:xfrm>
            <a:prstGeom prst="straightConnector1">
              <a:avLst/>
            </a:prstGeom>
            <a:noFill/>
            <a:ln w="38100">
              <a:solidFill>
                <a:srgbClr val="CC0000"/>
              </a:solidFill>
              <a:round/>
              <a:headEnd/>
              <a:tailEnd type="triangle" w="med" len="med"/>
            </a:ln>
          </p:spPr>
        </p:cxnSp>
      </p:grpSp>
      <p:grpSp>
        <p:nvGrpSpPr>
          <p:cNvPr id="1181029428" name="Group 120" hidden="0"/>
          <p:cNvGrpSpPr/>
          <p:nvPr isPhoto="0" userDrawn="0"/>
        </p:nvGrpSpPr>
        <p:grpSpPr bwMode="auto">
          <a:xfrm>
            <a:off x="4745036" y="1676400"/>
            <a:ext cx="712788" cy="502090"/>
            <a:chOff x="1146" y="1452"/>
            <a:chExt cx="928" cy="654"/>
          </a:xfrm>
        </p:grpSpPr>
        <p:sp>
          <p:nvSpPr>
            <p:cNvPr id="1590039807" name="AutoShape 121" hidden="0"/>
            <p:cNvSpPr>
              <a:spLocks noChangeArrowheads="1"/>
            </p:cNvSpPr>
            <p:nvPr isPhoto="0" userDrawn="0"/>
          </p:nvSpPr>
          <p:spPr bwMode="auto">
            <a:xfrm>
              <a:off x="1146" y="1452"/>
              <a:ext cx="412" cy="396"/>
            </a:xfrm>
            <a:prstGeom prst="flowChartConnector">
              <a:avLst/>
            </a:prstGeom>
            <a:noFill/>
            <a:ln w="38100">
              <a:solidFill>
                <a:srgbClr val="CC0000"/>
              </a:solidFill>
              <a:round/>
              <a:headEnd/>
              <a:tailEnd/>
            </a:ln>
          </p:spPr>
          <p:txBody>
            <a:bodyPr wrap="none" anchor="ctr"/>
            <a:lstStyle/>
            <a:p>
              <a:pPr algn="ctr">
                <a:defRPr/>
              </a:pPr>
              <a:r>
                <a:rPr lang="en-US" sz="1500" i="1"/>
                <a:t>b</a:t>
              </a:r>
              <a:endParaRPr/>
            </a:p>
          </p:txBody>
        </p:sp>
        <p:cxnSp>
          <p:nvCxnSpPr>
            <p:cNvPr id="1426045854" name="AutoShape 122" hidden="0"/>
            <p:cNvCxnSpPr>
              <a:cxnSpLocks noChangeShapeType="1"/>
              <a:stCxn id="705659580" idx="1"/>
              <a:endCxn id="1590039807" idx="5"/>
            </p:cNvCxnSpPr>
            <p:nvPr isPhoto="0" userDrawn="0"/>
          </p:nvCxnSpPr>
          <p:spPr bwMode="auto">
            <a:xfrm flipH="1" flipV="1">
              <a:off x="1499" y="1791"/>
              <a:ext cx="576" cy="315"/>
            </a:xfrm>
            <a:prstGeom prst="straightConnector1">
              <a:avLst/>
            </a:prstGeom>
            <a:noFill/>
            <a:ln w="38100">
              <a:solidFill>
                <a:srgbClr val="CC0000"/>
              </a:solidFill>
              <a:round/>
              <a:headEnd/>
              <a:tailEnd type="triangle" w="med" len="med"/>
            </a:ln>
          </p:spPr>
        </p:cxnSp>
      </p:grpSp>
      <p:grpSp>
        <p:nvGrpSpPr>
          <p:cNvPr id="2124673482" name="Group 123" hidden="0"/>
          <p:cNvGrpSpPr/>
          <p:nvPr isPhoto="0" userDrawn="0"/>
        </p:nvGrpSpPr>
        <p:grpSpPr bwMode="auto">
          <a:xfrm>
            <a:off x="5021262" y="1401762"/>
            <a:ext cx="611187" cy="319087"/>
            <a:chOff x="1506" y="1095"/>
            <a:chExt cx="796" cy="415"/>
          </a:xfrm>
        </p:grpSpPr>
        <p:sp>
          <p:nvSpPr>
            <p:cNvPr id="1084338086" name="AutoShape 124" hidden="0"/>
            <p:cNvSpPr>
              <a:spLocks noChangeArrowheads="1"/>
            </p:cNvSpPr>
            <p:nvPr isPhoto="0" userDrawn="0"/>
          </p:nvSpPr>
          <p:spPr bwMode="auto">
            <a:xfrm>
              <a:off x="1890" y="1095"/>
              <a:ext cx="412" cy="396"/>
            </a:xfrm>
            <a:prstGeom prst="flowChartConnector">
              <a:avLst/>
            </a:prstGeom>
            <a:noFill/>
            <a:ln w="38100">
              <a:solidFill>
                <a:srgbClr val="CC0000"/>
              </a:solidFill>
              <a:round/>
              <a:headEnd/>
              <a:tailEnd/>
            </a:ln>
          </p:spPr>
          <p:txBody>
            <a:bodyPr wrap="none" anchor="ctr"/>
            <a:lstStyle/>
            <a:p>
              <a:pPr algn="ctr">
                <a:defRPr/>
              </a:pPr>
              <a:r>
                <a:rPr lang="en-US" sz="1500" i="1"/>
                <a:t>a</a:t>
              </a:r>
              <a:endParaRPr/>
            </a:p>
          </p:txBody>
        </p:sp>
        <p:cxnSp>
          <p:nvCxnSpPr>
            <p:cNvPr id="155624554" name="AutoShape 125" hidden="0"/>
            <p:cNvCxnSpPr>
              <a:cxnSpLocks noChangeShapeType="1"/>
              <a:endCxn id="1084338086" idx="2"/>
            </p:cNvCxnSpPr>
            <p:nvPr isPhoto="0" userDrawn="0"/>
          </p:nvCxnSpPr>
          <p:spPr bwMode="auto">
            <a:xfrm flipV="1">
              <a:off x="1506" y="1294"/>
              <a:ext cx="371" cy="216"/>
            </a:xfrm>
            <a:prstGeom prst="straightConnector1">
              <a:avLst/>
            </a:prstGeom>
            <a:noFill/>
            <a:ln w="38100">
              <a:solidFill>
                <a:srgbClr val="CC0000"/>
              </a:solidFill>
              <a:round/>
              <a:headEnd/>
              <a:tailEnd type="triangle" w="med" len="med"/>
            </a:ln>
          </p:spPr>
        </p:cxnSp>
      </p:grpSp>
      <p:grpSp>
        <p:nvGrpSpPr>
          <p:cNvPr id="1900317943" name="Group 126" hidden="0"/>
          <p:cNvGrpSpPr/>
          <p:nvPr isPhoto="0" userDrawn="0"/>
        </p:nvGrpSpPr>
        <p:grpSpPr bwMode="auto">
          <a:xfrm>
            <a:off x="5682429" y="1646236"/>
            <a:ext cx="807271" cy="532258"/>
            <a:chOff x="2368" y="1413"/>
            <a:chExt cx="1051" cy="693"/>
          </a:xfrm>
        </p:grpSpPr>
        <p:sp>
          <p:nvSpPr>
            <p:cNvPr id="1089965141" name="AutoShape 127" hidden="0"/>
            <p:cNvSpPr>
              <a:spLocks noChangeArrowheads="1"/>
            </p:cNvSpPr>
            <p:nvPr isPhoto="0" userDrawn="0"/>
          </p:nvSpPr>
          <p:spPr bwMode="auto">
            <a:xfrm>
              <a:off x="3006" y="1413"/>
              <a:ext cx="414" cy="396"/>
            </a:xfrm>
            <a:prstGeom prst="flowChartConnector">
              <a:avLst/>
            </a:prstGeom>
            <a:noFill/>
            <a:ln w="38100">
              <a:solidFill>
                <a:srgbClr val="CC0000"/>
              </a:solidFill>
              <a:round/>
              <a:headEnd/>
              <a:tailEnd/>
            </a:ln>
          </p:spPr>
          <p:txBody>
            <a:bodyPr wrap="none" anchor="ctr"/>
            <a:lstStyle/>
            <a:p>
              <a:pPr algn="ctr">
                <a:defRPr/>
              </a:pPr>
              <a:r>
                <a:rPr lang="en-US" sz="1500" i="1"/>
                <a:t>c</a:t>
              </a:r>
              <a:endParaRPr/>
            </a:p>
          </p:txBody>
        </p:sp>
        <p:cxnSp>
          <p:nvCxnSpPr>
            <p:cNvPr id="1743677715" name="AutoShape 128" hidden="0"/>
            <p:cNvCxnSpPr>
              <a:cxnSpLocks noChangeShapeType="1"/>
              <a:stCxn id="107443350" idx="7"/>
              <a:endCxn id="1089965141" idx="3"/>
            </p:cNvCxnSpPr>
            <p:nvPr isPhoto="0" userDrawn="0"/>
          </p:nvCxnSpPr>
          <p:spPr bwMode="auto">
            <a:xfrm flipV="1">
              <a:off x="2368" y="1752"/>
              <a:ext cx="697" cy="354"/>
            </a:xfrm>
            <a:prstGeom prst="straightConnector1">
              <a:avLst/>
            </a:prstGeom>
            <a:noFill/>
            <a:ln w="38100">
              <a:solidFill>
                <a:srgbClr val="CC0000"/>
              </a:solidFill>
              <a:round/>
              <a:headEnd/>
              <a:tailEnd type="triangle" w="med" len="med"/>
            </a:ln>
          </p:spPr>
        </p:cxnSp>
      </p:grpSp>
      <p:grpSp>
        <p:nvGrpSpPr>
          <p:cNvPr id="2008312732" name="Group 129" hidden="0"/>
          <p:cNvGrpSpPr/>
          <p:nvPr isPhoto="0" userDrawn="0"/>
        </p:nvGrpSpPr>
        <p:grpSpPr bwMode="auto">
          <a:xfrm>
            <a:off x="5729610" y="2011362"/>
            <a:ext cx="1204589" cy="304799"/>
            <a:chOff x="2428" y="1890"/>
            <a:chExt cx="1570" cy="396"/>
          </a:xfrm>
        </p:grpSpPr>
        <p:sp>
          <p:nvSpPr>
            <p:cNvPr id="1463942032" name="AutoShape 130" hidden="0"/>
            <p:cNvSpPr>
              <a:spLocks noChangeArrowheads="1"/>
            </p:cNvSpPr>
            <p:nvPr isPhoto="0" userDrawn="0"/>
          </p:nvSpPr>
          <p:spPr bwMode="auto">
            <a:xfrm>
              <a:off x="3585" y="1890"/>
              <a:ext cx="414" cy="396"/>
            </a:xfrm>
            <a:prstGeom prst="flowChartConnector">
              <a:avLst/>
            </a:prstGeom>
            <a:noFill/>
            <a:ln w="38100">
              <a:solidFill>
                <a:srgbClr val="CC0000"/>
              </a:solidFill>
              <a:round/>
              <a:headEnd/>
              <a:tailEnd/>
            </a:ln>
          </p:spPr>
          <p:txBody>
            <a:bodyPr wrap="none" anchor="ctr"/>
            <a:lstStyle/>
            <a:p>
              <a:pPr algn="ctr">
                <a:defRPr/>
              </a:pPr>
              <a:r>
                <a:rPr lang="en-US" sz="1500" i="1"/>
                <a:t>e</a:t>
              </a:r>
              <a:endParaRPr/>
            </a:p>
          </p:txBody>
        </p:sp>
        <p:cxnSp>
          <p:nvCxnSpPr>
            <p:cNvPr id="1251028725" name="AutoShape 131" hidden="0"/>
            <p:cNvCxnSpPr>
              <a:cxnSpLocks noChangeShapeType="1"/>
              <a:stCxn id="107443350" idx="6"/>
              <a:endCxn id="1463942032" idx="2"/>
            </p:cNvCxnSpPr>
            <p:nvPr isPhoto="0" userDrawn="0"/>
          </p:nvCxnSpPr>
          <p:spPr bwMode="auto">
            <a:xfrm flipV="1">
              <a:off x="2428" y="2088"/>
              <a:ext cx="1156" cy="158"/>
            </a:xfrm>
            <a:prstGeom prst="straightConnector1">
              <a:avLst/>
            </a:prstGeom>
            <a:noFill/>
            <a:ln w="38100">
              <a:solidFill>
                <a:srgbClr val="CC0000"/>
              </a:solidFill>
              <a:round/>
              <a:headEnd/>
              <a:tailEnd type="triangle" w="med" len="med"/>
            </a:ln>
          </p:spPr>
        </p:cxnSp>
      </p:grpSp>
      <p:sp>
        <p:nvSpPr>
          <p:cNvPr id="1584017529" name="AutoShape 132" hidden="0"/>
          <p:cNvSpPr>
            <a:spLocks noChangeArrowheads="1"/>
          </p:cNvSpPr>
          <p:nvPr isPhoto="0" userDrawn="0"/>
        </p:nvSpPr>
        <p:spPr bwMode="auto">
          <a:xfrm>
            <a:off x="7156448" y="2744790"/>
            <a:ext cx="317499" cy="303212"/>
          </a:xfrm>
          <a:prstGeom prst="flowChartConnector">
            <a:avLst/>
          </a:prstGeom>
          <a:noFill/>
          <a:ln w="38100">
            <a:solidFill>
              <a:srgbClr val="CC0000"/>
            </a:solidFill>
            <a:round/>
            <a:headEnd/>
            <a:tailEnd/>
          </a:ln>
        </p:spPr>
        <p:txBody>
          <a:bodyPr wrap="none" lIns="91431" tIns="45717" rIns="91431" bIns="45717" anchor="ctr"/>
          <a:lstStyle/>
          <a:p>
            <a:pPr algn="ctr">
              <a:defRPr/>
            </a:pPr>
            <a:r>
              <a:rPr lang="en-US" sz="1500" i="1"/>
              <a:t>r</a:t>
            </a:r>
            <a:endParaRPr/>
          </a:p>
        </p:txBody>
      </p:sp>
      <p:cxnSp>
        <p:nvCxnSpPr>
          <p:cNvPr id="1251933481" name="AutoShape 133" hidden="0"/>
          <p:cNvCxnSpPr>
            <a:cxnSpLocks noChangeShapeType="1"/>
            <a:stCxn id="1463942032" idx="5"/>
            <a:endCxn id="1584017529" idx="1"/>
          </p:cNvCxnSpPr>
          <p:nvPr isPhoto="0" userDrawn="0"/>
        </p:nvCxnSpPr>
        <p:spPr bwMode="auto">
          <a:xfrm>
            <a:off x="6888160" y="2290765"/>
            <a:ext cx="314324" cy="479424"/>
          </a:xfrm>
          <a:prstGeom prst="straightConnector1">
            <a:avLst/>
          </a:prstGeom>
          <a:noFill/>
          <a:ln w="38100">
            <a:solidFill>
              <a:srgbClr val="CC0000"/>
            </a:solidFill>
            <a:round/>
            <a:headEnd/>
            <a:tailEnd type="triangle" w="med" len="med"/>
          </a:ln>
        </p:spPr>
      </p:cxnSp>
      <p:grpSp>
        <p:nvGrpSpPr>
          <p:cNvPr id="938647132" name="Group 134" hidden="0"/>
          <p:cNvGrpSpPr/>
          <p:nvPr isPhoto="0" userDrawn="0"/>
        </p:nvGrpSpPr>
        <p:grpSpPr bwMode="auto">
          <a:xfrm>
            <a:off x="5316537" y="1408116"/>
            <a:ext cx="855336" cy="389757"/>
            <a:chOff x="1890" y="1103"/>
            <a:chExt cx="1116" cy="507"/>
          </a:xfrm>
        </p:grpSpPr>
        <p:cxnSp>
          <p:nvCxnSpPr>
            <p:cNvPr id="1841888303" name="AutoShape 135" hidden="0"/>
            <p:cNvCxnSpPr>
              <a:cxnSpLocks noChangeShapeType="1"/>
              <a:stCxn id="1089965141" idx="2"/>
              <a:endCxn id="1912274248" idx="6"/>
            </p:cNvCxnSpPr>
            <p:nvPr isPhoto="0" userDrawn="0"/>
          </p:nvCxnSpPr>
          <p:spPr bwMode="auto">
            <a:xfrm flipH="1" flipV="1">
              <a:off x="2304" y="1301"/>
              <a:ext cx="702" cy="309"/>
            </a:xfrm>
            <a:prstGeom prst="straightConnector1">
              <a:avLst/>
            </a:prstGeom>
            <a:noFill/>
            <a:ln w="38100">
              <a:solidFill>
                <a:srgbClr val="CC0000"/>
              </a:solidFill>
              <a:round/>
              <a:headEnd/>
              <a:tailEnd type="triangle" w="med" len="med"/>
            </a:ln>
          </p:spPr>
        </p:cxnSp>
        <p:sp>
          <p:nvSpPr>
            <p:cNvPr id="1912274248" name="AutoShape 136" hidden="0"/>
            <p:cNvSpPr>
              <a:spLocks noChangeArrowheads="1"/>
            </p:cNvSpPr>
            <p:nvPr isPhoto="0" userDrawn="0"/>
          </p:nvSpPr>
          <p:spPr bwMode="auto">
            <a:xfrm>
              <a:off x="1890" y="1103"/>
              <a:ext cx="412"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grpSp>
        <p:nvGrpSpPr>
          <p:cNvPr id="707062759" name="Group 137" hidden="0"/>
          <p:cNvGrpSpPr/>
          <p:nvPr isPhoto="0" userDrawn="0"/>
        </p:nvGrpSpPr>
        <p:grpSpPr bwMode="auto">
          <a:xfrm>
            <a:off x="6186487" y="1655766"/>
            <a:ext cx="1143766" cy="583894"/>
            <a:chOff x="3024" y="1426"/>
            <a:chExt cx="1491" cy="759"/>
          </a:xfrm>
        </p:grpSpPr>
        <p:cxnSp>
          <p:nvCxnSpPr>
            <p:cNvPr id="766586390" name="AutoShape 138" hidden="0"/>
            <p:cNvCxnSpPr>
              <a:cxnSpLocks noChangeShapeType="1"/>
              <a:stCxn id="2032626793" idx="1"/>
              <a:endCxn id="1089965141" idx="6"/>
            </p:cNvCxnSpPr>
            <p:nvPr isPhoto="0" userDrawn="0"/>
          </p:nvCxnSpPr>
          <p:spPr bwMode="auto">
            <a:xfrm rot="16199969" flipV="1">
              <a:off x="3679" y="1351"/>
              <a:ext cx="574" cy="1095"/>
            </a:xfrm>
            <a:prstGeom prst="curvedConnector2">
              <a:avLst/>
            </a:prstGeom>
            <a:noFill/>
            <a:ln w="38100">
              <a:solidFill>
                <a:srgbClr val="CC0000"/>
              </a:solidFill>
              <a:round/>
              <a:headEnd/>
              <a:tailEnd type="triangle" w="med" len="med"/>
            </a:ln>
          </p:spPr>
        </p:cxnSp>
        <p:sp>
          <p:nvSpPr>
            <p:cNvPr id="421300654" name="AutoShape 139" hidden="0"/>
            <p:cNvSpPr>
              <a:spLocks noChangeArrowheads="1"/>
            </p:cNvSpPr>
            <p:nvPr isPhoto="0" userDrawn="0"/>
          </p:nvSpPr>
          <p:spPr bwMode="auto">
            <a:xfrm>
              <a:off x="3024" y="1426"/>
              <a:ext cx="414" cy="396"/>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1267569800" name="Line 140" hidden="0"/>
          <p:cNvSpPr>
            <a:spLocks noChangeShapeType="1"/>
          </p:cNvSpPr>
          <p:nvPr isPhoto="0" userDrawn="0"/>
        </p:nvSpPr>
        <p:spPr bwMode="auto">
          <a:xfrm>
            <a:off x="2" y="3371850"/>
            <a:ext cx="12191998"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338392222" name="Oval 141" hidden="0"/>
          <p:cNvSpPr>
            <a:spLocks noChangeArrowheads="1"/>
          </p:cNvSpPr>
          <p:nvPr isPhoto="0" userDrawn="0"/>
        </p:nvSpPr>
        <p:spPr bwMode="auto">
          <a:xfrm>
            <a:off x="6140454" y="3478212"/>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58505421" name="Oval 142" hidden="0"/>
          <p:cNvSpPr>
            <a:spLocks noChangeArrowheads="1"/>
          </p:cNvSpPr>
          <p:nvPr isPhoto="0" userDrawn="0"/>
        </p:nvSpPr>
        <p:spPr bwMode="auto">
          <a:xfrm>
            <a:off x="3729038" y="3971929"/>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115350470" name="Oval 143" hidden="0"/>
          <p:cNvSpPr>
            <a:spLocks noChangeArrowheads="1"/>
          </p:cNvSpPr>
          <p:nvPr isPhoto="0" userDrawn="0"/>
        </p:nvSpPr>
        <p:spPr bwMode="auto">
          <a:xfrm>
            <a:off x="3165480" y="4451355"/>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61004660" name="Oval 144" hidden="0"/>
          <p:cNvSpPr>
            <a:spLocks noChangeArrowheads="1"/>
          </p:cNvSpPr>
          <p:nvPr isPhoto="0" userDrawn="0"/>
        </p:nvSpPr>
        <p:spPr bwMode="auto">
          <a:xfrm>
            <a:off x="3865563" y="44513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2547791" name="Oval 145" hidden="0"/>
          <p:cNvSpPr>
            <a:spLocks noChangeArrowheads="1"/>
          </p:cNvSpPr>
          <p:nvPr isPhoto="0" userDrawn="0"/>
        </p:nvSpPr>
        <p:spPr bwMode="auto">
          <a:xfrm>
            <a:off x="4686304" y="44338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843825504" name="Oval 146" hidden="0"/>
          <p:cNvSpPr>
            <a:spLocks noChangeArrowheads="1"/>
          </p:cNvSpPr>
          <p:nvPr isPhoto="0" userDrawn="0"/>
        </p:nvSpPr>
        <p:spPr bwMode="auto">
          <a:xfrm>
            <a:off x="3163887" y="5006980"/>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084701867" name="Oval 147" hidden="0"/>
          <p:cNvSpPr>
            <a:spLocks noChangeArrowheads="1"/>
          </p:cNvSpPr>
          <p:nvPr isPhoto="0" userDrawn="0"/>
        </p:nvSpPr>
        <p:spPr bwMode="auto">
          <a:xfrm>
            <a:off x="3856038" y="49990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712145961" name="Oval 148" hidden="0"/>
          <p:cNvSpPr>
            <a:spLocks noChangeArrowheads="1"/>
          </p:cNvSpPr>
          <p:nvPr isPhoto="0" userDrawn="0"/>
        </p:nvSpPr>
        <p:spPr bwMode="auto">
          <a:xfrm>
            <a:off x="4325938" y="4981581"/>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266121118" name="Oval 149" hidden="0"/>
          <p:cNvSpPr>
            <a:spLocks noChangeArrowheads="1"/>
          </p:cNvSpPr>
          <p:nvPr isPhoto="0" userDrawn="0"/>
        </p:nvSpPr>
        <p:spPr bwMode="auto">
          <a:xfrm>
            <a:off x="5002212" y="49720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595601260" name="Oval 150" hidden="0"/>
          <p:cNvSpPr>
            <a:spLocks noChangeArrowheads="1"/>
          </p:cNvSpPr>
          <p:nvPr isPhoto="0" userDrawn="0"/>
        </p:nvSpPr>
        <p:spPr bwMode="auto">
          <a:xfrm>
            <a:off x="4087812" y="5510212"/>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0378559" name="Oval 151" hidden="0"/>
          <p:cNvSpPr>
            <a:spLocks noChangeArrowheads="1"/>
          </p:cNvSpPr>
          <p:nvPr isPhoto="0" userDrawn="0"/>
        </p:nvSpPr>
        <p:spPr bwMode="auto">
          <a:xfrm>
            <a:off x="4532312" y="5518155"/>
            <a:ext cx="290511"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857116763" name="Oval 152" hidden="0"/>
          <p:cNvSpPr>
            <a:spLocks noChangeArrowheads="1"/>
          </p:cNvSpPr>
          <p:nvPr isPhoto="0" userDrawn="0"/>
        </p:nvSpPr>
        <p:spPr bwMode="auto">
          <a:xfrm>
            <a:off x="4105280" y="6015038"/>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95727991" name="Oval 153" hidden="0"/>
          <p:cNvSpPr>
            <a:spLocks noChangeArrowheads="1"/>
          </p:cNvSpPr>
          <p:nvPr isPhoto="0" userDrawn="0"/>
        </p:nvSpPr>
        <p:spPr bwMode="auto">
          <a:xfrm>
            <a:off x="4992687" y="55197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486433689" name="Oval 154" hidden="0"/>
          <p:cNvSpPr>
            <a:spLocks noChangeArrowheads="1"/>
          </p:cNvSpPr>
          <p:nvPr isPhoto="0" userDrawn="0"/>
        </p:nvSpPr>
        <p:spPr bwMode="auto">
          <a:xfrm>
            <a:off x="4772029" y="60071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960997211" name="Oval 155" hidden="0"/>
          <p:cNvSpPr>
            <a:spLocks noChangeArrowheads="1"/>
          </p:cNvSpPr>
          <p:nvPr isPhoto="0" userDrawn="0"/>
        </p:nvSpPr>
        <p:spPr bwMode="auto">
          <a:xfrm>
            <a:off x="5254629" y="6034087"/>
            <a:ext cx="290512"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453581403" name="Oval 156" hidden="0"/>
          <p:cNvSpPr>
            <a:spLocks noChangeArrowheads="1"/>
          </p:cNvSpPr>
          <p:nvPr isPhoto="0" userDrawn="0"/>
        </p:nvSpPr>
        <p:spPr bwMode="auto">
          <a:xfrm>
            <a:off x="4787904" y="6477004"/>
            <a:ext cx="290512" cy="265113"/>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552605679" name="Line 157" hidden="0"/>
          <p:cNvSpPr>
            <a:spLocks noChangeShapeType="1"/>
          </p:cNvSpPr>
          <p:nvPr isPhoto="0" userDrawn="0"/>
        </p:nvSpPr>
        <p:spPr bwMode="auto">
          <a:xfrm flipH="1" flipV="1">
            <a:off x="4824412" y="4733928"/>
            <a:ext cx="309562" cy="180974"/>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326523897" name="Line 158" hidden="0"/>
          <p:cNvSpPr>
            <a:spLocks noChangeShapeType="1"/>
          </p:cNvSpPr>
          <p:nvPr isPhoto="0" userDrawn="0"/>
        </p:nvSpPr>
        <p:spPr bwMode="auto">
          <a:xfrm flipH="1" flipV="1">
            <a:off x="4438652" y="5254629"/>
            <a:ext cx="258762" cy="214312"/>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46268996" name="Line 159" hidden="0"/>
          <p:cNvSpPr>
            <a:spLocks noChangeShapeType="1"/>
          </p:cNvSpPr>
          <p:nvPr isPhoto="0" userDrawn="0"/>
        </p:nvSpPr>
        <p:spPr bwMode="auto">
          <a:xfrm flipH="1" flipV="1">
            <a:off x="5138742" y="5253039"/>
            <a:ext cx="3174" cy="223835"/>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587397481" name="Line 160" hidden="0"/>
          <p:cNvSpPr>
            <a:spLocks noChangeShapeType="1"/>
          </p:cNvSpPr>
          <p:nvPr isPhoto="0" userDrawn="0"/>
        </p:nvSpPr>
        <p:spPr bwMode="auto">
          <a:xfrm flipH="1" flipV="1">
            <a:off x="5129212" y="5791200"/>
            <a:ext cx="258762" cy="196850"/>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141994149" name="Line 161" hidden="0"/>
          <p:cNvSpPr>
            <a:spLocks noChangeShapeType="1"/>
          </p:cNvSpPr>
          <p:nvPr isPhoto="0" userDrawn="0"/>
        </p:nvSpPr>
        <p:spPr bwMode="auto">
          <a:xfrm flipV="1">
            <a:off x="4918075" y="5792787"/>
            <a:ext cx="212724" cy="163512"/>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1666579712" name="Line 162" hidden="0"/>
          <p:cNvSpPr>
            <a:spLocks noChangeShapeType="1"/>
          </p:cNvSpPr>
          <p:nvPr isPhoto="0" userDrawn="0"/>
        </p:nvSpPr>
        <p:spPr bwMode="auto">
          <a:xfrm flipV="1">
            <a:off x="4900617" y="6280153"/>
            <a:ext cx="7936" cy="173038"/>
          </a:xfrm>
          <a:prstGeom prst="line">
            <a:avLst/>
          </a:prstGeom>
          <a:noFill/>
          <a:ln w="38100">
            <a:solidFill>
              <a:srgbClr val="CC0000"/>
            </a:solidFill>
            <a:round/>
            <a:headEnd/>
            <a:tailEnd/>
          </a:ln>
        </p:spPr>
        <p:txBody>
          <a:bodyPr lIns="91431" tIns="45717" rIns="91431" bIns="45717"/>
          <a:lstStyle/>
          <a:p>
            <a:pPr>
              <a:defRPr/>
            </a:pPr>
            <a:endParaRPr lang="en-US"/>
          </a:p>
        </p:txBody>
      </p:sp>
      <p:sp>
        <p:nvSpPr>
          <p:cNvPr id="382918812" name="Oval 163" hidden="0"/>
          <p:cNvSpPr>
            <a:spLocks noChangeArrowheads="1"/>
          </p:cNvSpPr>
          <p:nvPr isPhoto="0" userDrawn="0"/>
        </p:nvSpPr>
        <p:spPr bwMode="auto">
          <a:xfrm>
            <a:off x="6142036" y="3479805"/>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41657385" name="Oval 164" hidden="0"/>
          <p:cNvSpPr>
            <a:spLocks noChangeArrowheads="1"/>
          </p:cNvSpPr>
          <p:nvPr isPhoto="0" userDrawn="0"/>
        </p:nvSpPr>
        <p:spPr bwMode="auto">
          <a:xfrm>
            <a:off x="3730629" y="397351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15645087" name="Oval 165" hidden="0"/>
          <p:cNvSpPr>
            <a:spLocks noChangeArrowheads="1"/>
          </p:cNvSpPr>
          <p:nvPr isPhoto="0" userDrawn="0"/>
        </p:nvSpPr>
        <p:spPr bwMode="auto">
          <a:xfrm>
            <a:off x="6524629" y="39068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21855665" name="Oval 166" hidden="0"/>
          <p:cNvSpPr>
            <a:spLocks noChangeArrowheads="1"/>
          </p:cNvSpPr>
          <p:nvPr isPhoto="0" userDrawn="0"/>
        </p:nvSpPr>
        <p:spPr bwMode="auto">
          <a:xfrm>
            <a:off x="8269287" y="3922713"/>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26519353" name="Oval 167" hidden="0"/>
          <p:cNvSpPr>
            <a:spLocks noChangeArrowheads="1"/>
          </p:cNvSpPr>
          <p:nvPr isPhoto="0" userDrawn="0"/>
        </p:nvSpPr>
        <p:spPr bwMode="auto">
          <a:xfrm>
            <a:off x="3167062" y="4452939"/>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55228254" name="Oval 168" hidden="0"/>
          <p:cNvSpPr>
            <a:spLocks noChangeArrowheads="1"/>
          </p:cNvSpPr>
          <p:nvPr isPhoto="0" userDrawn="0"/>
        </p:nvSpPr>
        <p:spPr bwMode="auto">
          <a:xfrm>
            <a:off x="3867156" y="4452939"/>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06435211" name="Oval 169" hidden="0"/>
          <p:cNvSpPr>
            <a:spLocks noChangeArrowheads="1"/>
          </p:cNvSpPr>
          <p:nvPr isPhoto="0" userDrawn="0"/>
        </p:nvSpPr>
        <p:spPr bwMode="auto">
          <a:xfrm>
            <a:off x="4687887" y="44354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78334160" name="Oval 170" hidden="0"/>
          <p:cNvSpPr>
            <a:spLocks noChangeArrowheads="1"/>
          </p:cNvSpPr>
          <p:nvPr isPhoto="0" userDrawn="0"/>
        </p:nvSpPr>
        <p:spPr bwMode="auto">
          <a:xfrm>
            <a:off x="3165480" y="50085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90741442" name="Oval 171" hidden="0"/>
          <p:cNvSpPr>
            <a:spLocks noChangeArrowheads="1"/>
          </p:cNvSpPr>
          <p:nvPr isPhoto="0" userDrawn="0"/>
        </p:nvSpPr>
        <p:spPr bwMode="auto">
          <a:xfrm>
            <a:off x="3857629" y="4992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35876408" name="Oval 172" hidden="0"/>
          <p:cNvSpPr>
            <a:spLocks noChangeArrowheads="1"/>
          </p:cNvSpPr>
          <p:nvPr isPhoto="0" userDrawn="0"/>
        </p:nvSpPr>
        <p:spPr bwMode="auto">
          <a:xfrm>
            <a:off x="4327529" y="49831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531379091" name="Oval 173" hidden="0"/>
          <p:cNvSpPr>
            <a:spLocks noChangeArrowheads="1"/>
          </p:cNvSpPr>
          <p:nvPr isPhoto="0" userDrawn="0"/>
        </p:nvSpPr>
        <p:spPr bwMode="auto">
          <a:xfrm>
            <a:off x="5003804" y="49736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520434181" name="Oval 174" hidden="0"/>
          <p:cNvSpPr>
            <a:spLocks noChangeArrowheads="1"/>
          </p:cNvSpPr>
          <p:nvPr isPhoto="0" userDrawn="0"/>
        </p:nvSpPr>
        <p:spPr bwMode="auto">
          <a:xfrm>
            <a:off x="4089404" y="5511804"/>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32721456" name="Oval 175" hidden="0"/>
          <p:cNvSpPr>
            <a:spLocks noChangeArrowheads="1"/>
          </p:cNvSpPr>
          <p:nvPr isPhoto="0" userDrawn="0"/>
        </p:nvSpPr>
        <p:spPr bwMode="auto">
          <a:xfrm>
            <a:off x="4533904" y="5519738"/>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17466961" name="Oval 176" hidden="0"/>
          <p:cNvSpPr>
            <a:spLocks noChangeArrowheads="1"/>
          </p:cNvSpPr>
          <p:nvPr isPhoto="0" userDrawn="0"/>
        </p:nvSpPr>
        <p:spPr bwMode="auto">
          <a:xfrm>
            <a:off x="4114804" y="60166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308562629" name="Oval 177" hidden="0"/>
          <p:cNvSpPr>
            <a:spLocks noChangeArrowheads="1"/>
          </p:cNvSpPr>
          <p:nvPr isPhoto="0" userDrawn="0"/>
        </p:nvSpPr>
        <p:spPr bwMode="auto">
          <a:xfrm>
            <a:off x="4994280" y="5521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709706681" name="Oval 178" hidden="0"/>
          <p:cNvSpPr>
            <a:spLocks noChangeArrowheads="1"/>
          </p:cNvSpPr>
          <p:nvPr isPhoto="0" userDrawn="0"/>
        </p:nvSpPr>
        <p:spPr bwMode="auto">
          <a:xfrm>
            <a:off x="4773612" y="60086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76806867" name="Oval 179" hidden="0"/>
          <p:cNvSpPr>
            <a:spLocks noChangeArrowheads="1"/>
          </p:cNvSpPr>
          <p:nvPr isPhoto="0" userDrawn="0"/>
        </p:nvSpPr>
        <p:spPr bwMode="auto">
          <a:xfrm>
            <a:off x="5256212" y="60356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787785737" name="Oval 180" hidden="0"/>
          <p:cNvSpPr>
            <a:spLocks noChangeArrowheads="1"/>
          </p:cNvSpPr>
          <p:nvPr isPhoto="0" userDrawn="0"/>
        </p:nvSpPr>
        <p:spPr bwMode="auto">
          <a:xfrm>
            <a:off x="4789487" y="6478587"/>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25377718" name="Oval 181" hidden="0"/>
          <p:cNvSpPr>
            <a:spLocks noChangeArrowheads="1"/>
          </p:cNvSpPr>
          <p:nvPr isPhoto="0" userDrawn="0"/>
        </p:nvSpPr>
        <p:spPr bwMode="auto">
          <a:xfrm>
            <a:off x="3165480" y="5000629"/>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410765842" name="Oval 182" hidden="0"/>
          <p:cNvSpPr>
            <a:spLocks noChangeArrowheads="1"/>
          </p:cNvSpPr>
          <p:nvPr isPhoto="0" userDrawn="0"/>
        </p:nvSpPr>
        <p:spPr bwMode="auto">
          <a:xfrm>
            <a:off x="3167062" y="4445004"/>
            <a:ext cx="290511"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772516680" name="Oval 183" hidden="0"/>
          <p:cNvSpPr>
            <a:spLocks noChangeArrowheads="1"/>
          </p:cNvSpPr>
          <p:nvPr isPhoto="0" userDrawn="0"/>
        </p:nvSpPr>
        <p:spPr bwMode="auto">
          <a:xfrm>
            <a:off x="3857629" y="4992687"/>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363372320" name="Oval 184" hidden="0"/>
          <p:cNvSpPr>
            <a:spLocks noChangeArrowheads="1"/>
          </p:cNvSpPr>
          <p:nvPr isPhoto="0" userDrawn="0"/>
        </p:nvSpPr>
        <p:spPr bwMode="auto">
          <a:xfrm>
            <a:off x="3867156" y="4445004"/>
            <a:ext cx="290512" cy="265113"/>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397165499" name="Oval 185" hidden="0"/>
          <p:cNvSpPr>
            <a:spLocks noChangeArrowheads="1"/>
          </p:cNvSpPr>
          <p:nvPr isPhoto="0" userDrawn="0"/>
        </p:nvSpPr>
        <p:spPr bwMode="auto">
          <a:xfrm>
            <a:off x="4089404" y="55038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900660880" name="Oval 186" hidden="0"/>
          <p:cNvSpPr>
            <a:spLocks noChangeArrowheads="1"/>
          </p:cNvSpPr>
          <p:nvPr isPhoto="0" userDrawn="0"/>
        </p:nvSpPr>
        <p:spPr bwMode="auto">
          <a:xfrm>
            <a:off x="410686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grpSp>
        <p:nvGrpSpPr>
          <p:cNvPr id="2124760011" name="Group 187" hidden="0"/>
          <p:cNvGrpSpPr/>
          <p:nvPr isPhoto="0" userDrawn="0"/>
        </p:nvGrpSpPr>
        <p:grpSpPr bwMode="auto">
          <a:xfrm>
            <a:off x="5821363" y="2698750"/>
            <a:ext cx="588962" cy="431799"/>
            <a:chOff x="2761" y="1744"/>
            <a:chExt cx="370" cy="271"/>
          </a:xfrm>
        </p:grpSpPr>
        <p:cxnSp>
          <p:nvCxnSpPr>
            <p:cNvPr id="809415054" name="AutoShape 188" hidden="0"/>
            <p:cNvCxnSpPr>
              <a:cxnSpLocks noChangeShapeType="1"/>
            </p:cNvCxnSpPr>
            <p:nvPr isPhoto="0" userDrawn="0"/>
          </p:nvCxnSpPr>
          <p:spPr bwMode="auto">
            <a:xfrm flipH="1">
              <a:off x="2934" y="1744"/>
              <a:ext cx="198" cy="113"/>
            </a:xfrm>
            <a:prstGeom prst="straightConnector1">
              <a:avLst/>
            </a:prstGeom>
            <a:noFill/>
            <a:ln w="38100">
              <a:solidFill>
                <a:srgbClr val="CC0000"/>
              </a:solidFill>
              <a:round/>
              <a:headEnd/>
              <a:tailEnd type="triangle" w="med" len="med"/>
            </a:ln>
          </p:spPr>
        </p:cxnSp>
        <p:sp>
          <p:nvSpPr>
            <p:cNvPr id="558700405" name="AutoShape 189" hidden="0"/>
            <p:cNvSpPr>
              <a:spLocks noChangeArrowheads="1"/>
            </p:cNvSpPr>
            <p:nvPr isPhoto="0" userDrawn="0"/>
          </p:nvSpPr>
          <p:spPr bwMode="auto">
            <a:xfrm>
              <a:off x="2761" y="1824"/>
              <a:ext cx="199" cy="191"/>
            </a:xfrm>
            <a:prstGeom prst="flowChartConnector">
              <a:avLst/>
            </a:prstGeom>
            <a:noFill/>
            <a:ln w="38100">
              <a:solidFill>
                <a:srgbClr val="CC0000"/>
              </a:solidFill>
              <a:round/>
              <a:headEnd/>
              <a:tailEnd/>
            </a:ln>
          </p:spPr>
          <p:txBody>
            <a:bodyPr wrap="none" anchor="ctr"/>
            <a:lstStyle/>
            <a:p>
              <a:pPr algn="ctr">
                <a:defRPr/>
              </a:pPr>
              <a:endParaRPr lang="en-US" sz="1500" i="1"/>
            </a:p>
          </p:txBody>
        </p:sp>
      </p:grpSp>
      <p:sp>
        <p:nvSpPr>
          <p:cNvPr id="675164603" name="Oval 190" hidden="0"/>
          <p:cNvSpPr>
            <a:spLocks noChangeArrowheads="1"/>
          </p:cNvSpPr>
          <p:nvPr isPhoto="0" userDrawn="0"/>
        </p:nvSpPr>
        <p:spPr bwMode="auto">
          <a:xfrm>
            <a:off x="4327529" y="4983162"/>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999829493" name="Oval 191" hidden="0"/>
          <p:cNvSpPr>
            <a:spLocks noChangeArrowheads="1"/>
          </p:cNvSpPr>
          <p:nvPr isPhoto="0" userDrawn="0"/>
        </p:nvSpPr>
        <p:spPr bwMode="auto">
          <a:xfrm>
            <a:off x="4533904" y="5519738"/>
            <a:ext cx="290512"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1654785478" name="Oval 192" hidden="0"/>
          <p:cNvSpPr>
            <a:spLocks noChangeArrowheads="1"/>
          </p:cNvSpPr>
          <p:nvPr isPhoto="0" userDrawn="0"/>
        </p:nvSpPr>
        <p:spPr bwMode="auto">
          <a:xfrm>
            <a:off x="4773612" y="60086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435823417" name="Oval 193" hidden="0"/>
          <p:cNvSpPr>
            <a:spLocks noChangeArrowheads="1"/>
          </p:cNvSpPr>
          <p:nvPr isPhoto="0" userDrawn="0"/>
        </p:nvSpPr>
        <p:spPr bwMode="auto">
          <a:xfrm>
            <a:off x="4789487" y="6478587"/>
            <a:ext cx="290511" cy="265111"/>
          </a:xfrm>
          <a:prstGeom prst="ellipse">
            <a:avLst/>
          </a:prstGeom>
          <a:solidFill>
            <a:schemeClr val="bg2">
              <a:alpha val="20000"/>
            </a:schemeClr>
          </a:solidFill>
          <a:ln w="9525">
            <a:solidFill>
              <a:schemeClr val="tx1"/>
            </a:solidFill>
            <a:round/>
            <a:headEnd/>
            <a:tailEnd/>
          </a:ln>
        </p:spPr>
        <p:txBody>
          <a:bodyPr wrap="none" lIns="91431" tIns="45717" rIns="91431" bIns="45717" anchor="ctr"/>
          <a:lstStyle/>
          <a:p>
            <a:pPr>
              <a:defRPr/>
            </a:pPr>
            <a:endParaRPr lang="en-US"/>
          </a:p>
        </p:txBody>
      </p:sp>
      <p:sp>
        <p:nvSpPr>
          <p:cNvPr id="622192134" name="Text Box 194" hidden="0"/>
          <p:cNvSpPr txBox="1">
            <a:spLocks noChangeArrowheads="1"/>
          </p:cNvSpPr>
          <p:nvPr isPhoto="0" userDrawn="0"/>
        </p:nvSpPr>
        <p:spPr bwMode="auto">
          <a:xfrm>
            <a:off x="380999" y="1371601"/>
            <a:ext cx="2281236"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expand </a:t>
            </a:r>
            <a:r>
              <a:rPr lang="en-US" i="1">
                <a:latin typeface="Calibri"/>
              </a:rPr>
              <a:t>a deepest </a:t>
            </a:r>
            <a:r>
              <a:rPr lang="en-US" i="1">
                <a:latin typeface="Calibri"/>
              </a:rPr>
              <a:t>node first</a:t>
            </a:r>
            <a:endParaRPr/>
          </a:p>
          <a:p>
            <a:pPr>
              <a:spcBef>
                <a:spcPts val="0"/>
              </a:spcBef>
              <a:defRPr/>
            </a:pPr>
            <a:r>
              <a:rPr lang="en-US" i="1">
                <a:latin typeface="Calibri"/>
              </a:rPr>
              <a:t>Implementation: Fringe is a LIFO stack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3922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16573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56450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18556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0616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85054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61149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65193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552282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6435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153504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39818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783341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10294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438255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513138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246734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5131389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438255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32537771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12467348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153504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0398187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18102942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107658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70932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610046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07414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003179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847018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52814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86471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08470186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0528145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938647132"/>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72516680"/>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90031794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5709323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96100466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36337232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083127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088654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5477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58764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3137909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9174767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21459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204341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3272145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0879540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823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9560126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627294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1746696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5450242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57116763"/>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5450242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1271925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9716549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00660880"/>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857116763"/>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154502423"/>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59560126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22823173"/>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212719259"/>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62729462"/>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32652389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037855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12476001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67516460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999829493"/>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5037855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326523897"/>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12145961"/>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2124760011"/>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508795401"/>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391747671"/>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26612111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52605679"/>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5193348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8401752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0856262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99572799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0970668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7680686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17542157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64626899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4864336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1994149"/>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78778573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707062759"/>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45358140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66579712"/>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93864713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65478547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435823417"/>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1453581403"/>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1666579712"/>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486433689"/>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1141994149"/>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938647132"/>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707062759"/>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58739748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960997211"/>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296329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506"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19" name="Content Placeholder 18"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22530" name="Picture 2" hidden="0"/>
          <p:cNvPicPr>
            <a:picLocks noChangeAspect="1" noChangeArrowheads="1"/>
          </p:cNvPicPr>
          <p:nvPr isPhoto="0" userDrawn="0"/>
        </p:nvPicPr>
        <p:blipFill>
          <a:blip r:embed="rId2"/>
          <a:stretch/>
        </p:blipFill>
        <p:spPr bwMode="auto">
          <a:xfrm>
            <a:off x="3228975" y="1443038"/>
            <a:ext cx="5838824" cy="441007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506"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24" name="Content Placeholder 23" hidden="0"/>
          <p:cNvSpPr>
            <a:spLocks noGrp="1"/>
          </p:cNvSpPr>
          <p:nvPr isPhoto="0" userDrawn="0">
            <p:ph idx="1" hasCustomPrompt="0"/>
          </p:nvPr>
        </p:nvSpPr>
        <p:spPr bwMode="auto">
          <a:xfrm>
            <a:off x="406400" y="1295402"/>
            <a:ext cx="11379200" cy="4729164"/>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endParaRPr lang="en-US"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39" presetID="1" presetClass="entr" presetSubtype="0" fill="hold" nodeType="withEffect">
                                  <p:stCondLst>
                                    <p:cond delay="0"/>
                                  </p:stCondLst>
                                  <p:childTnLst>
                                    <p:set>
                                      <p:cBhvr>
                                        <p:cTn id="4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57184295"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746757695" name="Content Placeholder 23" hidden="0"/>
          <p:cNvSpPr>
            <a:spLocks noGrp="1"/>
          </p:cNvSpPr>
          <p:nvPr isPhoto="0" userDrawn="0">
            <p:ph idx="1" hasCustomPrompt="0"/>
          </p:nvPr>
        </p:nvSpPr>
        <p:spPr bwMode="auto">
          <a:xfrm>
            <a:off x="406399" y="1295401"/>
            <a:ext cx="11379199" cy="4729163"/>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r>
              <a:rPr lang="en-US" sz="2400"/>
              <a:t>Time complexity?</a:t>
            </a:r>
            <a:endParaRPr/>
          </a:p>
          <a:p>
            <a:pPr>
              <a:defRPr/>
            </a:pPr>
            <a:r>
              <a:rPr lang="en-US" sz="2400"/>
              <a:t>Space complexity?</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675769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675769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6757695">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6757695">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39" presetID="1" presetClass="entr" presetSubtype="0" fill="hold" nodeType="withEffect">
                                  <p:stCondLst>
                                    <p:cond delay="0"/>
                                  </p:stCondLst>
                                  <p:childTnLst>
                                    <p:set>
                                      <p:cBhvr>
                                        <p:cTn id="40" dur="1" fill="hold">
                                          <p:stCondLst>
                                            <p:cond delay="0"/>
                                          </p:stCondLst>
                                        </p:cTn>
                                        <p:tgtEl>
                                          <p:spTgt spid="746757695">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46757695">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46757695">
                                            <p:bg/>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46757695">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4675769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03425799" name="Rectangle 2" hidden="0"/>
          <p:cNvSpPr>
            <a:spLocks noChangeArrowheads="1" noGrp="1"/>
          </p:cNvSpPr>
          <p:nvPr isPhoto="0" userDrawn="0">
            <p:ph type="title" hasCustomPrompt="0"/>
          </p:nvPr>
        </p:nvSpPr>
        <p:spPr bwMode="auto"/>
        <p:txBody>
          <a:bodyPr/>
          <a:lstStyle/>
          <a:p>
            <a:pPr>
              <a:defRPr/>
            </a:pPr>
            <a:r>
              <a:rPr lang="en-US" sz="4000"/>
              <a:t>Search Algorithm Properties</a:t>
            </a:r>
            <a:endParaRPr/>
          </a:p>
        </p:txBody>
      </p:sp>
      <p:sp>
        <p:nvSpPr>
          <p:cNvPr id="951121654" name="Content Placeholder 23" hidden="0"/>
          <p:cNvSpPr>
            <a:spLocks noGrp="1"/>
          </p:cNvSpPr>
          <p:nvPr isPhoto="0" userDrawn="0">
            <p:ph idx="1" hasCustomPrompt="0"/>
          </p:nvPr>
        </p:nvSpPr>
        <p:spPr bwMode="auto">
          <a:xfrm>
            <a:off x="406399" y="1295401"/>
            <a:ext cx="11379199" cy="4729163"/>
          </a:xfrm>
        </p:spPr>
        <p:txBody>
          <a:bodyPr/>
          <a:lstStyle/>
          <a:p>
            <a:pPr>
              <a:defRPr/>
            </a:pPr>
            <a:r>
              <a:rPr lang="en-US" sz="2400"/>
              <a:t>Complete: Guaranteed to find a solution if one exists?</a:t>
            </a:r>
            <a:endParaRPr/>
          </a:p>
          <a:p>
            <a:pPr>
              <a:defRPr/>
            </a:pPr>
            <a:r>
              <a:rPr lang="en-US" sz="2400"/>
              <a:t>Optimal: Guaranteed to find the least cost path?</a:t>
            </a:r>
            <a:endParaRPr/>
          </a:p>
          <a:p>
            <a:pPr>
              <a:defRPr/>
            </a:pPr>
            <a:r>
              <a:rPr lang="en-US" sz="2400"/>
              <a:t>Time complexity?</a:t>
            </a:r>
            <a:endParaRPr/>
          </a:p>
          <a:p>
            <a:pPr>
              <a:defRPr/>
            </a:pPr>
            <a:r>
              <a:rPr lang="en-US" sz="2400"/>
              <a:t>Space complexity?</a:t>
            </a:r>
            <a:endParaRPr/>
          </a:p>
          <a:p>
            <a:pPr lvl="1">
              <a:defRPr/>
            </a:pPr>
            <a:endParaRPr lang="en-US" sz="2000"/>
          </a:p>
          <a:p>
            <a:pPr>
              <a:defRPr/>
            </a:pPr>
            <a:r>
              <a:rPr lang="en-US" sz="2400"/>
              <a:t>Cartoon of search tree:</a:t>
            </a:r>
            <a:endParaRPr/>
          </a:p>
          <a:p>
            <a:pPr lvl="1">
              <a:defRPr/>
            </a:pPr>
            <a:r>
              <a:rPr lang="en-US" sz="2000"/>
              <a:t>b is the branching factor</a:t>
            </a:r>
            <a:endParaRPr/>
          </a:p>
          <a:p>
            <a:pPr lvl="1">
              <a:defRPr/>
            </a:pPr>
            <a:r>
              <a:rPr lang="en-US" sz="2000"/>
              <a:t>m is the maximum depth</a:t>
            </a:r>
            <a:endParaRPr/>
          </a:p>
          <a:p>
            <a:pPr lvl="1">
              <a:defRPr/>
            </a:pPr>
            <a:r>
              <a:rPr lang="en-US" sz="2000"/>
              <a:t>solutions at various depths</a:t>
            </a:r>
            <a:endParaRPr/>
          </a:p>
          <a:p>
            <a:pPr lvl="1">
              <a:defRPr/>
            </a:pPr>
            <a:endParaRPr lang="en-US" sz="2000"/>
          </a:p>
          <a:p>
            <a:pPr>
              <a:defRPr/>
            </a:pPr>
            <a:r>
              <a:rPr lang="en-US" sz="2400"/>
              <a:t>Number of nodes in entire tree?</a:t>
            </a:r>
            <a:endParaRPr/>
          </a:p>
          <a:p>
            <a:pPr lvl="1">
              <a:defRPr/>
            </a:pPr>
            <a:r>
              <a:rPr lang="en-US" sz="2000"/>
              <a:t>1 + b + b</a:t>
            </a:r>
            <a:r>
              <a:rPr lang="en-US" sz="2000" baseline="30000"/>
              <a:t>2</a:t>
            </a:r>
            <a:r>
              <a:rPr lang="en-US" sz="2000"/>
              <a:t> + …. </a:t>
            </a:r>
            <a:r>
              <a:rPr lang="en-US" sz="2000"/>
              <a:t>b</a:t>
            </a:r>
            <a:r>
              <a:rPr lang="en-US" sz="2000" baseline="30000"/>
              <a:t>m</a:t>
            </a:r>
            <a:r>
              <a:rPr lang="en-US" sz="2000"/>
              <a:t> = O(</a:t>
            </a:r>
            <a:r>
              <a:rPr lang="en-US" sz="2000"/>
              <a:t>b</a:t>
            </a:r>
            <a:r>
              <a:rPr lang="en-US" sz="2000" baseline="30000"/>
              <a:t>m</a:t>
            </a:r>
            <a:r>
              <a:rPr lang="en-US" sz="2000"/>
              <a:t>)</a:t>
            </a:r>
            <a:endParaRPr/>
          </a:p>
          <a:p>
            <a:pPr>
              <a:defRPr/>
            </a:pPr>
            <a:endParaRPr lang="en-US" sz="2400"/>
          </a:p>
        </p:txBody>
      </p:sp>
      <p:sp>
        <p:nvSpPr>
          <p:cNvPr id="1703278396" name="Freeform 30" hidden="0"/>
          <p:cNvSpPr/>
          <p:nvPr isPhoto="0" userDrawn="0"/>
        </p:nvSpPr>
        <p:spPr bwMode="auto">
          <a:xfrm>
            <a:off x="6737350" y="2763839"/>
            <a:ext cx="2927350"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5" tIns="45717" rIns="91435" bIns="45717"/>
          <a:lstStyle/>
          <a:p>
            <a:pPr>
              <a:defRPr/>
            </a:pPr>
            <a:endParaRPr lang="en-US"/>
          </a:p>
        </p:txBody>
      </p:sp>
      <p:sp>
        <p:nvSpPr>
          <p:cNvPr id="60018807" name="Oval 31" hidden="0"/>
          <p:cNvSpPr>
            <a:spLocks noChangeArrowheads="1"/>
          </p:cNvSpPr>
          <p:nvPr isPhoto="0" userDrawn="0"/>
        </p:nvSpPr>
        <p:spPr bwMode="auto">
          <a:xfrm>
            <a:off x="8091486" y="2693988"/>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28872983" name="Oval 32" hidden="0"/>
          <p:cNvSpPr>
            <a:spLocks noChangeArrowheads="1"/>
          </p:cNvSpPr>
          <p:nvPr isPhoto="0" userDrawn="0"/>
        </p:nvSpPr>
        <p:spPr bwMode="auto">
          <a:xfrm>
            <a:off x="7859713" y="3119439"/>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094538213" name="Oval 33" hidden="0"/>
          <p:cNvSpPr>
            <a:spLocks noChangeArrowheads="1"/>
          </p:cNvSpPr>
          <p:nvPr isPhoto="0" userDrawn="0"/>
        </p:nvSpPr>
        <p:spPr bwMode="auto">
          <a:xfrm>
            <a:off x="8335962" y="3109912"/>
            <a:ext cx="179387" cy="179386"/>
          </a:xfrm>
          <a:prstGeom prst="ellipse">
            <a:avLst/>
          </a:prstGeom>
          <a:solidFill>
            <a:schemeClr val="accent1"/>
          </a:solidFill>
          <a:ln w="9525">
            <a:solidFill>
              <a:schemeClr val="tx1"/>
            </a:solidFill>
            <a:round/>
            <a:headEnd/>
            <a:tailEnd/>
          </a:ln>
        </p:spPr>
        <p:txBody>
          <a:bodyPr wrap="none" lIns="91435" tIns="45717" rIns="91435" bIns="45717" anchor="ctr"/>
          <a:lstStyle/>
          <a:p>
            <a:pPr>
              <a:defRPr/>
            </a:pPr>
            <a:endParaRPr lang="en-US"/>
          </a:p>
        </p:txBody>
      </p:sp>
      <p:sp>
        <p:nvSpPr>
          <p:cNvPr id="1049091773" name="Text Box 34" hidden="0"/>
          <p:cNvSpPr txBox="1">
            <a:spLocks noChangeArrowheads="1"/>
          </p:cNvSpPr>
          <p:nvPr isPhoto="0" userDrawn="0"/>
        </p:nvSpPr>
        <p:spPr bwMode="auto">
          <a:xfrm>
            <a:off x="7989889" y="2970213"/>
            <a:ext cx="274638" cy="369327"/>
          </a:xfrm>
          <a:prstGeom prst="rect">
            <a:avLst/>
          </a:prstGeom>
          <a:noFill/>
          <a:ln w="9525">
            <a:noFill/>
            <a:miter/>
            <a:headEnd/>
            <a:tailEnd/>
          </a:ln>
        </p:spPr>
        <p:txBody>
          <a:bodyPr lIns="91435" tIns="45717" rIns="91435" bIns="45717">
            <a:spAutoFit/>
          </a:bodyPr>
          <a:lstStyle/>
          <a:p>
            <a:pPr>
              <a:spcBef>
                <a:spcPts val="0"/>
              </a:spcBef>
              <a:defRPr/>
            </a:pPr>
            <a:r>
              <a:rPr lang="en-US"/>
              <a:t>…</a:t>
            </a:r>
            <a:endParaRPr/>
          </a:p>
        </p:txBody>
      </p:sp>
      <p:sp>
        <p:nvSpPr>
          <p:cNvPr id="528361794" name="Freeform 35" hidden="0"/>
          <p:cNvSpPr/>
          <p:nvPr isPhoto="0" userDrawn="0"/>
        </p:nvSpPr>
        <p:spPr bwMode="auto">
          <a:xfrm>
            <a:off x="7972426" y="2924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5" tIns="45717" rIns="91435" bIns="45717"/>
          <a:lstStyle/>
          <a:p>
            <a:pPr>
              <a:defRPr/>
            </a:pPr>
            <a:endParaRPr lang="en-US"/>
          </a:p>
        </p:txBody>
      </p:sp>
      <p:sp>
        <p:nvSpPr>
          <p:cNvPr id="1737135619" name="Text Box 36" hidden="0"/>
          <p:cNvSpPr txBox="1">
            <a:spLocks noChangeArrowheads="1"/>
          </p:cNvSpPr>
          <p:nvPr isPhoto="0" userDrawn="0"/>
        </p:nvSpPr>
        <p:spPr bwMode="auto">
          <a:xfrm>
            <a:off x="8374060" y="2722564"/>
            <a:ext cx="298450" cy="369327"/>
          </a:xfrm>
          <a:prstGeom prst="rect">
            <a:avLst/>
          </a:prstGeom>
          <a:noFill/>
          <a:ln w="9525">
            <a:noFill/>
            <a:miter/>
            <a:headEnd/>
            <a:tailEnd/>
          </a:ln>
        </p:spPr>
        <p:txBody>
          <a:bodyPr lIns="91435" tIns="45717" rIns="91435" bIns="45717">
            <a:spAutoFit/>
          </a:bodyPr>
          <a:lstStyle/>
          <a:p>
            <a:pPr>
              <a:spcBef>
                <a:spcPts val="0"/>
              </a:spcBef>
              <a:defRPr/>
            </a:pPr>
            <a:r>
              <a:rPr lang="en-US"/>
              <a:t>b</a:t>
            </a:r>
            <a:endParaRPr/>
          </a:p>
        </p:txBody>
      </p:sp>
      <p:sp>
        <p:nvSpPr>
          <p:cNvPr id="1997338414" name="Text Box 37" hidden="0"/>
          <p:cNvSpPr txBox="1">
            <a:spLocks noChangeArrowheads="1"/>
          </p:cNvSpPr>
          <p:nvPr isPhoto="0" userDrawn="0"/>
        </p:nvSpPr>
        <p:spPr bwMode="auto">
          <a:xfrm>
            <a:off x="9801225" y="2574925"/>
            <a:ext cx="1119186" cy="369327"/>
          </a:xfrm>
          <a:prstGeom prst="rect">
            <a:avLst/>
          </a:prstGeom>
          <a:noFill/>
          <a:ln w="9525">
            <a:noFill/>
            <a:miter/>
            <a:headEnd/>
            <a:tailEnd/>
          </a:ln>
        </p:spPr>
        <p:txBody>
          <a:bodyPr lIns="91435" tIns="45717" rIns="91435" bIns="45717">
            <a:spAutoFit/>
          </a:bodyPr>
          <a:lstStyle/>
          <a:p>
            <a:pPr>
              <a:spcBef>
                <a:spcPts val="0"/>
              </a:spcBef>
              <a:defRPr/>
            </a:pPr>
            <a:r>
              <a:rPr lang="en-US"/>
              <a:t>1 node</a:t>
            </a:r>
            <a:endParaRPr/>
          </a:p>
        </p:txBody>
      </p:sp>
      <p:sp>
        <p:nvSpPr>
          <p:cNvPr id="1610734227" name="Text Box 38" hidden="0"/>
          <p:cNvSpPr txBox="1">
            <a:spLocks noChangeArrowheads="1"/>
          </p:cNvSpPr>
          <p:nvPr isPhoto="0" userDrawn="0"/>
        </p:nvSpPr>
        <p:spPr bwMode="auto">
          <a:xfrm>
            <a:off x="9802813" y="2928936"/>
            <a:ext cx="1119187" cy="369327"/>
          </a:xfrm>
          <a:prstGeom prst="rect">
            <a:avLst/>
          </a:prstGeom>
          <a:noFill/>
          <a:ln w="9525">
            <a:noFill/>
            <a:miter/>
            <a:headEnd/>
            <a:tailEnd/>
          </a:ln>
        </p:spPr>
        <p:txBody>
          <a:bodyPr lIns="91435" tIns="45717" rIns="91435" bIns="45717">
            <a:spAutoFit/>
          </a:bodyPr>
          <a:lstStyle/>
          <a:p>
            <a:pPr>
              <a:spcBef>
                <a:spcPts val="0"/>
              </a:spcBef>
              <a:defRPr/>
            </a:pPr>
            <a:r>
              <a:rPr lang="en-US"/>
              <a:t>b nodes</a:t>
            </a:r>
            <a:endParaRPr/>
          </a:p>
        </p:txBody>
      </p:sp>
      <p:sp>
        <p:nvSpPr>
          <p:cNvPr id="1220390899" name="Text Box 39" hidden="0"/>
          <p:cNvSpPr txBox="1">
            <a:spLocks noChangeArrowheads="1"/>
          </p:cNvSpPr>
          <p:nvPr isPhoto="0" userDrawn="0"/>
        </p:nvSpPr>
        <p:spPr bwMode="auto">
          <a:xfrm>
            <a:off x="9802813" y="3340099"/>
            <a:ext cx="1119187" cy="369327"/>
          </a:xfrm>
          <a:prstGeom prst="rect">
            <a:avLst/>
          </a:prstGeom>
          <a:noFill/>
          <a:ln w="9525">
            <a:noFill/>
            <a:miter/>
            <a:headEnd/>
            <a:tailEnd/>
          </a:ln>
        </p:spPr>
        <p:txBody>
          <a:bodyPr lIns="91435" tIns="45717" rIns="91435" bIns="45717">
            <a:spAutoFit/>
          </a:bodyPr>
          <a:lstStyle/>
          <a:p>
            <a:pPr>
              <a:spcBef>
                <a:spcPts val="0"/>
              </a:spcBef>
              <a:defRPr/>
            </a:pPr>
            <a:r>
              <a:rPr lang="en-US"/>
              <a:t>b</a:t>
            </a:r>
            <a:r>
              <a:rPr lang="en-US" baseline="30000"/>
              <a:t>2</a:t>
            </a:r>
            <a:r>
              <a:rPr lang="en-US"/>
              <a:t> nodes</a:t>
            </a:r>
            <a:endParaRPr/>
          </a:p>
        </p:txBody>
      </p:sp>
      <p:sp>
        <p:nvSpPr>
          <p:cNvPr id="947528768" name="Text Box 40" hidden="0"/>
          <p:cNvSpPr txBox="1">
            <a:spLocks noChangeArrowheads="1"/>
          </p:cNvSpPr>
          <p:nvPr isPhoto="0" userDrawn="0"/>
        </p:nvSpPr>
        <p:spPr bwMode="auto">
          <a:xfrm>
            <a:off x="9817101" y="4965701"/>
            <a:ext cx="1460499" cy="369327"/>
          </a:xfrm>
          <a:prstGeom prst="rect">
            <a:avLst/>
          </a:prstGeom>
          <a:noFill/>
          <a:ln w="9525">
            <a:noFill/>
            <a:miter/>
            <a:headEnd/>
            <a:tailEnd/>
          </a:ln>
        </p:spPr>
        <p:txBody>
          <a:bodyPr lIns="91435" tIns="45717" rIns="91435" bIns="45717">
            <a:spAutoFit/>
          </a:bodyPr>
          <a:lstStyle/>
          <a:p>
            <a:pPr>
              <a:spcBef>
                <a:spcPts val="0"/>
              </a:spcBef>
              <a:defRPr/>
            </a:pPr>
            <a:r>
              <a:rPr lang="en-US"/>
              <a:t>b</a:t>
            </a:r>
            <a:r>
              <a:rPr lang="en-US" baseline="30000"/>
              <a:t>m</a:t>
            </a:r>
            <a:r>
              <a:rPr lang="en-US"/>
              <a:t> nodes</a:t>
            </a:r>
            <a:endParaRPr/>
          </a:p>
        </p:txBody>
      </p:sp>
      <p:sp>
        <p:nvSpPr>
          <p:cNvPr id="683415078" name="Oval 41" hidden="0"/>
          <p:cNvSpPr>
            <a:spLocks noChangeArrowheads="1"/>
          </p:cNvSpPr>
          <p:nvPr isPhoto="0" userDrawn="0"/>
        </p:nvSpPr>
        <p:spPr bwMode="auto">
          <a:xfrm>
            <a:off x="8050212" y="5235574"/>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
        <p:nvSpPr>
          <p:cNvPr id="453162012" name="Oval 42" hidden="0"/>
          <p:cNvSpPr>
            <a:spLocks noChangeArrowheads="1"/>
          </p:cNvSpPr>
          <p:nvPr isPhoto="0" userDrawn="0"/>
        </p:nvSpPr>
        <p:spPr bwMode="auto">
          <a:xfrm>
            <a:off x="8583613" y="4159251"/>
            <a:ext cx="179387"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
        <p:nvSpPr>
          <p:cNvPr id="848655721" name="AutoShape 45" hidden="0"/>
          <p:cNvSpPr/>
          <p:nvPr isPhoto="0" userDrawn="0"/>
        </p:nvSpPr>
        <p:spPr bwMode="auto">
          <a:xfrm>
            <a:off x="6305550" y="2514602"/>
            <a:ext cx="265111" cy="2811462"/>
          </a:xfrm>
          <a:prstGeom prst="leftBrace">
            <a:avLst>
              <a:gd name="adj1" fmla="val 88373"/>
              <a:gd name="adj2" fmla="val 50000"/>
            </a:avLst>
          </a:prstGeom>
          <a:noFill/>
          <a:ln w="9525">
            <a:solidFill>
              <a:schemeClr val="tx1"/>
            </a:solidFill>
            <a:round/>
            <a:headEnd/>
            <a:tailEnd/>
          </a:ln>
        </p:spPr>
        <p:txBody>
          <a:bodyPr wrap="none" lIns="91435" tIns="45717" rIns="91435" bIns="45717" anchor="ctr"/>
          <a:lstStyle/>
          <a:p>
            <a:pPr>
              <a:defRPr/>
            </a:pPr>
            <a:endParaRPr lang="en-US"/>
          </a:p>
        </p:txBody>
      </p:sp>
      <p:sp>
        <p:nvSpPr>
          <p:cNvPr id="2110005837" name="Text Box 46" hidden="0"/>
          <p:cNvSpPr txBox="1">
            <a:spLocks noChangeArrowheads="1"/>
          </p:cNvSpPr>
          <p:nvPr isPhoto="0" userDrawn="0"/>
        </p:nvSpPr>
        <p:spPr bwMode="auto">
          <a:xfrm>
            <a:off x="5235575" y="3725865"/>
            <a:ext cx="1265236" cy="369327"/>
          </a:xfrm>
          <a:prstGeom prst="rect">
            <a:avLst/>
          </a:prstGeom>
          <a:noFill/>
          <a:ln w="9525">
            <a:noFill/>
            <a:miter/>
            <a:headEnd/>
            <a:tailEnd/>
          </a:ln>
        </p:spPr>
        <p:txBody>
          <a:bodyPr lIns="91435" tIns="45717" rIns="91435" bIns="45717">
            <a:spAutoFit/>
          </a:bodyPr>
          <a:lstStyle/>
          <a:p>
            <a:pPr>
              <a:spcBef>
                <a:spcPts val="0"/>
              </a:spcBef>
              <a:defRPr/>
            </a:pPr>
            <a:r>
              <a:rPr lang="en-US"/>
              <a:t>m tiers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112165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112165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112165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112165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032783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0188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83617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88729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4538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90917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71356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1121654">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973384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107342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203908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51121654">
                                            <p:bg/>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100058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86557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475287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51121654">
                                            <p:bg/>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834150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31620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51121654">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112165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9" name="Freeform 47" hidden="0"/>
          <p:cNvSpPr/>
          <p:nvPr isPhoto="0" userDrawn="0"/>
        </p:nvSpPr>
        <p:spPr bwMode="auto">
          <a:xfrm>
            <a:off x="7348535" y="2003423"/>
            <a:ext cx="1906588" cy="255428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3554"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2" name="Group 27" hidden="0"/>
          <p:cNvGrpSpPr/>
          <p:nvPr isPhoto="0" userDrawn="0"/>
        </p:nvGrpSpPr>
        <p:grpSpPr bwMode="auto">
          <a:xfrm>
            <a:off x="6019800" y="1752601"/>
            <a:ext cx="5867399" cy="2900363"/>
            <a:chOff x="1328738" y="2012949"/>
            <a:chExt cx="5867399" cy="2900363"/>
          </a:xfrm>
        </p:grpSpPr>
        <p:sp>
          <p:nvSpPr>
            <p:cNvPr id="23585" name="Freeform 30" hidden="0"/>
            <p:cNvSpPr/>
            <p:nvPr isPhoto="0" userDrawn="0"/>
          </p:nvSpPr>
          <p:spPr bwMode="auto">
            <a:xfrm>
              <a:off x="2655888" y="2262188"/>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23586" name="Oval 31" hidden="0"/>
            <p:cNvSpPr>
              <a:spLocks noChangeArrowheads="1"/>
            </p:cNvSpPr>
            <p:nvPr isPhoto="0" userDrawn="0"/>
          </p:nvSpPr>
          <p:spPr bwMode="auto">
            <a:xfrm>
              <a:off x="4010025" y="2192338"/>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7" name="Oval 32" hidden="0"/>
            <p:cNvSpPr>
              <a:spLocks noChangeArrowheads="1"/>
            </p:cNvSpPr>
            <p:nvPr isPhoto="0" userDrawn="0"/>
          </p:nvSpPr>
          <p:spPr bwMode="auto">
            <a:xfrm>
              <a:off x="3778250" y="2617788"/>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8" name="Oval 33" hidden="0"/>
            <p:cNvSpPr>
              <a:spLocks noChangeArrowheads="1"/>
            </p:cNvSpPr>
            <p:nvPr isPhoto="0" userDrawn="0"/>
          </p:nvSpPr>
          <p:spPr bwMode="auto">
            <a:xfrm>
              <a:off x="4254500" y="2608263"/>
              <a:ext cx="179388" cy="179387"/>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589" name="Text Box 34" hidden="0"/>
            <p:cNvSpPr txBox="1">
              <a:spLocks noChangeArrowheads="1"/>
            </p:cNvSpPr>
            <p:nvPr isPhoto="0" userDrawn="0"/>
          </p:nvSpPr>
          <p:spPr bwMode="auto">
            <a:xfrm>
              <a:off x="3908425" y="2468563"/>
              <a:ext cx="274639" cy="369332"/>
            </a:xfrm>
            <a:prstGeom prst="rect">
              <a:avLst/>
            </a:prstGeom>
            <a:noFill/>
            <a:ln w="9525">
              <a:noFill/>
              <a:miter lim="800000"/>
              <a:headEnd/>
              <a:tailEnd/>
            </a:ln>
          </p:spPr>
          <p:txBody>
            <a:bodyPr>
              <a:spAutoFit/>
            </a:bodyPr>
            <a:lstStyle/>
            <a:p>
              <a:pPr>
                <a:spcBef>
                  <a:spcPts val="0"/>
                </a:spcBef>
                <a:defRPr/>
              </a:pPr>
              <a:r>
                <a:rPr lang="en-US"/>
                <a:t>…</a:t>
              </a:r>
              <a:endParaRPr/>
            </a:p>
          </p:txBody>
        </p:sp>
        <p:sp>
          <p:nvSpPr>
            <p:cNvPr id="23590" name="Freeform 35" hidden="0"/>
            <p:cNvSpPr/>
            <p:nvPr isPhoto="0" userDrawn="0"/>
          </p:nvSpPr>
          <p:spPr bwMode="auto">
            <a:xfrm>
              <a:off x="3890963" y="24225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23591" name="Text Box 36" hidden="0"/>
            <p:cNvSpPr txBox="1">
              <a:spLocks noChangeArrowheads="1"/>
            </p:cNvSpPr>
            <p:nvPr isPhoto="0" userDrawn="0"/>
          </p:nvSpPr>
          <p:spPr bwMode="auto">
            <a:xfrm>
              <a:off x="4292599" y="2220913"/>
              <a:ext cx="298451" cy="369332"/>
            </a:xfrm>
            <a:prstGeom prst="rect">
              <a:avLst/>
            </a:prstGeom>
            <a:noFill/>
            <a:ln w="9525">
              <a:noFill/>
              <a:miter lim="800000"/>
              <a:headEnd/>
              <a:tailEnd/>
            </a:ln>
          </p:spPr>
          <p:txBody>
            <a:bodyPr>
              <a:spAutoFit/>
            </a:bodyPr>
            <a:lstStyle/>
            <a:p>
              <a:pPr>
                <a:spcBef>
                  <a:spcPts val="0"/>
                </a:spcBef>
                <a:defRPr/>
              </a:pPr>
              <a:r>
                <a:rPr lang="en-US"/>
                <a:t>b</a:t>
              </a:r>
              <a:endParaRPr/>
            </a:p>
          </p:txBody>
        </p:sp>
        <p:sp>
          <p:nvSpPr>
            <p:cNvPr id="23592" name="Text Box 37" hidden="0"/>
            <p:cNvSpPr txBox="1">
              <a:spLocks noChangeArrowheads="1"/>
            </p:cNvSpPr>
            <p:nvPr isPhoto="0" userDrawn="0"/>
          </p:nvSpPr>
          <p:spPr bwMode="auto">
            <a:xfrm>
              <a:off x="5719763" y="2073275"/>
              <a:ext cx="1119187" cy="369332"/>
            </a:xfrm>
            <a:prstGeom prst="rect">
              <a:avLst/>
            </a:prstGeom>
            <a:noFill/>
            <a:ln w="9525">
              <a:noFill/>
              <a:miter lim="800000"/>
              <a:headEnd/>
              <a:tailEnd/>
            </a:ln>
          </p:spPr>
          <p:txBody>
            <a:bodyPr>
              <a:spAutoFit/>
            </a:bodyPr>
            <a:lstStyle/>
            <a:p>
              <a:pPr>
                <a:spcBef>
                  <a:spcPts val="0"/>
                </a:spcBef>
                <a:defRPr/>
              </a:pPr>
              <a:r>
                <a:rPr lang="en-US"/>
                <a:t>1 node</a:t>
              </a:r>
              <a:endParaRPr/>
            </a:p>
          </p:txBody>
        </p:sp>
        <p:sp>
          <p:nvSpPr>
            <p:cNvPr id="23593" name="Text Box 38" hidden="0"/>
            <p:cNvSpPr txBox="1">
              <a:spLocks noChangeArrowheads="1"/>
            </p:cNvSpPr>
            <p:nvPr isPhoto="0" userDrawn="0"/>
          </p:nvSpPr>
          <p:spPr bwMode="auto">
            <a:xfrm>
              <a:off x="5721350" y="2427287"/>
              <a:ext cx="1119188" cy="369332"/>
            </a:xfrm>
            <a:prstGeom prst="rect">
              <a:avLst/>
            </a:prstGeom>
            <a:noFill/>
            <a:ln w="9525">
              <a:noFill/>
              <a:miter lim="800000"/>
              <a:headEnd/>
              <a:tailEnd/>
            </a:ln>
          </p:spPr>
          <p:txBody>
            <a:bodyPr>
              <a:spAutoFit/>
            </a:bodyPr>
            <a:lstStyle/>
            <a:p>
              <a:pPr>
                <a:spcBef>
                  <a:spcPts val="0"/>
                </a:spcBef>
                <a:defRPr/>
              </a:pPr>
              <a:r>
                <a:rPr lang="en-US"/>
                <a:t>b nodes</a:t>
              </a:r>
              <a:endParaRPr/>
            </a:p>
          </p:txBody>
        </p:sp>
        <p:sp>
          <p:nvSpPr>
            <p:cNvPr id="23594" name="Text Box 39" hidden="0"/>
            <p:cNvSpPr txBox="1">
              <a:spLocks noChangeArrowheads="1"/>
            </p:cNvSpPr>
            <p:nvPr isPhoto="0" userDrawn="0"/>
          </p:nvSpPr>
          <p:spPr bwMode="auto">
            <a:xfrm>
              <a:off x="5721350" y="2838450"/>
              <a:ext cx="1119188" cy="369332"/>
            </a:xfrm>
            <a:prstGeom prst="rect">
              <a:avLst/>
            </a:prstGeom>
            <a:noFill/>
            <a:ln w="9525">
              <a:noFill/>
              <a:miter lim="800000"/>
              <a:headEnd/>
              <a:tailEnd/>
            </a:ln>
          </p:spPr>
          <p:txBody>
            <a:bodyPr>
              <a:spAutoFit/>
            </a:bodyPr>
            <a:lstStyle/>
            <a:p>
              <a:pPr>
                <a:spcBef>
                  <a:spcPts val="0"/>
                </a:spcBef>
                <a:defRPr/>
              </a:pPr>
              <a:r>
                <a:rPr lang="en-US"/>
                <a:t>b</a:t>
              </a:r>
              <a:r>
                <a:rPr lang="en-US" baseline="30000"/>
                <a:t>2</a:t>
              </a:r>
              <a:r>
                <a:rPr lang="en-US"/>
                <a:t> nodes</a:t>
              </a:r>
              <a:endParaRPr/>
            </a:p>
          </p:txBody>
        </p:sp>
        <p:sp>
          <p:nvSpPr>
            <p:cNvPr id="23595" name="Text Box 40" hidden="0"/>
            <p:cNvSpPr txBox="1">
              <a:spLocks noChangeArrowheads="1"/>
            </p:cNvSpPr>
            <p:nvPr isPhoto="0" userDrawn="0"/>
          </p:nvSpPr>
          <p:spPr bwMode="auto">
            <a:xfrm>
              <a:off x="5735638" y="4464050"/>
              <a:ext cx="1460500" cy="369332"/>
            </a:xfrm>
            <a:prstGeom prst="rect">
              <a:avLst/>
            </a:prstGeom>
            <a:noFill/>
            <a:ln w="9525">
              <a:noFill/>
              <a:miter lim="800000"/>
              <a:headEnd/>
              <a:tailEnd/>
            </a:ln>
          </p:spPr>
          <p:txBody>
            <a:bodyPr>
              <a:spAutoFit/>
            </a:bodyPr>
            <a:lstStyle/>
            <a:p>
              <a:pPr>
                <a:spcBef>
                  <a:spcPts val="0"/>
                </a:spcBef>
                <a:defRPr/>
              </a:pPr>
              <a:r>
                <a:rPr lang="en-US"/>
                <a:t>b</a:t>
              </a:r>
              <a:r>
                <a:rPr lang="en-US" baseline="30000"/>
                <a:t>m</a:t>
              </a:r>
              <a:r>
                <a:rPr lang="en-US"/>
                <a:t> nodes</a:t>
              </a:r>
              <a:endParaRPr/>
            </a:p>
          </p:txBody>
        </p:sp>
        <p:sp>
          <p:nvSpPr>
            <p:cNvPr id="23596" name="Oval 41" hidden="0"/>
            <p:cNvSpPr>
              <a:spLocks noChangeArrowheads="1"/>
            </p:cNvSpPr>
            <p:nvPr isPhoto="0" userDrawn="0"/>
          </p:nvSpPr>
          <p:spPr bwMode="auto">
            <a:xfrm>
              <a:off x="4502151" y="4733925"/>
              <a:ext cx="179387" cy="179388"/>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23600" name="AutoShape 45" hidden="0"/>
            <p:cNvSpPr/>
            <p:nvPr isPhoto="0" userDrawn="0"/>
          </p:nvSpPr>
          <p:spPr bwMode="auto">
            <a:xfrm>
              <a:off x="2224088" y="2012949"/>
              <a:ext cx="265112" cy="2811463"/>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23601" name="Text Box 46" hidden="0"/>
            <p:cNvSpPr txBox="1">
              <a:spLocks noChangeArrowheads="1"/>
            </p:cNvSpPr>
            <p:nvPr isPhoto="0" userDrawn="0"/>
          </p:nvSpPr>
          <p:spPr bwMode="auto">
            <a:xfrm>
              <a:off x="1328738" y="3224213"/>
              <a:ext cx="1265237" cy="369332"/>
            </a:xfrm>
            <a:prstGeom prst="rect">
              <a:avLst/>
            </a:prstGeom>
            <a:noFill/>
            <a:ln w="9525">
              <a:noFill/>
              <a:miter lim="800000"/>
              <a:headEnd/>
              <a:tailEnd/>
            </a:ln>
          </p:spPr>
          <p:txBody>
            <a:bodyPr>
              <a:spAutoFit/>
            </a:bodyPr>
            <a:lstStyle/>
            <a:p>
              <a:pPr>
                <a:spcBef>
                  <a:spcPts val="0"/>
                </a:spcBef>
                <a:defRPr/>
              </a:pPr>
              <a:r>
                <a:rPr lang="en-US"/>
                <a:t>m tiers</a:t>
              </a:r>
              <a:endParaRPr/>
            </a:p>
          </p:txBody>
        </p:sp>
      </p:grpSp>
      <p:sp>
        <p:nvSpPr>
          <p:cNvPr id="30" name="Content Placeholder 29" hidden="0"/>
          <p:cNvSpPr>
            <a:spLocks noGrp="1"/>
          </p:cNvSpPr>
          <p:nvPr isPhoto="0" userDrawn="0">
            <p:ph idx="1" hasCustomPrompt="0"/>
          </p:nvPr>
        </p:nvSpPr>
        <p:spPr bwMode="auto">
          <a:xfrm>
            <a:off x="254000" y="1366836"/>
            <a:ext cx="5461000" cy="4729164"/>
          </a:xfrm>
        </p:spPr>
        <p:txBody>
          <a:bodyPr/>
          <a:lstStyle/>
          <a:p>
            <a:pPr>
              <a:defRPr/>
            </a:pPr>
            <a:r>
              <a:rPr lang="en-US" sz="2400"/>
              <a:t>What nodes DFS expand?</a:t>
            </a:r>
            <a:endParaRPr/>
          </a:p>
        </p:txBody>
      </p:sp>
      <p:sp>
        <p:nvSpPr>
          <p:cNvPr id="31" name="Freeform 47" hidden="0"/>
          <p:cNvSpPr/>
          <p:nvPr isPhoto="0" userDrawn="0"/>
        </p:nvSpPr>
        <p:spPr bwMode="auto">
          <a:xfrm>
            <a:off x="7389813" y="2057317"/>
            <a:ext cx="1373163" cy="2478171"/>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2" name="Freeform 47" hidden="0"/>
          <p:cNvSpPr/>
          <p:nvPr isPhoto="0" userDrawn="0"/>
        </p:nvSpPr>
        <p:spPr bwMode="auto">
          <a:xfrm>
            <a:off x="7389840" y="2057403"/>
            <a:ext cx="1373179" cy="2514599"/>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3" name="Oval 41" hidden="0"/>
          <p:cNvSpPr>
            <a:spLocks noChangeArrowheads="1"/>
          </p:cNvSpPr>
          <p:nvPr isPhoto="0" userDrawn="0"/>
        </p:nvSpPr>
        <p:spPr bwMode="auto">
          <a:xfrm>
            <a:off x="9421813" y="3429002"/>
            <a:ext cx="179387"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14555982"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12700910"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443682246" name="Group 27" hidden="0"/>
          <p:cNvGrpSpPr/>
          <p:nvPr isPhoto="0" userDrawn="0"/>
        </p:nvGrpSpPr>
        <p:grpSpPr bwMode="auto">
          <a:xfrm>
            <a:off x="6019799" y="1752599"/>
            <a:ext cx="5867399" cy="2900362"/>
            <a:chOff x="1328737" y="2012949"/>
            <a:chExt cx="5867399" cy="2900362"/>
          </a:xfrm>
        </p:grpSpPr>
        <p:sp>
          <p:nvSpPr>
            <p:cNvPr id="483713511"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329624595"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867167924"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52679595"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921116012"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514897812"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817388203"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458013786"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608557085"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97058443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872644123"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86513274"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680207643"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153137401"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660239975"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p:txBody>
      </p:sp>
      <p:sp>
        <p:nvSpPr>
          <p:cNvPr id="408128989"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3072139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3193217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721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12898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307213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455598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081289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023997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0239975">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0239975">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60239975">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60239975">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60239975">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6023997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63420144"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23689489"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907913848" name="Group 27" hidden="0"/>
          <p:cNvGrpSpPr/>
          <p:nvPr isPhoto="0" userDrawn="0"/>
        </p:nvGrpSpPr>
        <p:grpSpPr bwMode="auto">
          <a:xfrm>
            <a:off x="6019799" y="1752599"/>
            <a:ext cx="5867399" cy="2900362"/>
            <a:chOff x="1328737" y="2012949"/>
            <a:chExt cx="5867399" cy="2900362"/>
          </a:xfrm>
        </p:grpSpPr>
        <p:sp>
          <p:nvSpPr>
            <p:cNvPr id="1970295535"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551577047"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365019159"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246066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28763837"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216622920"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124936718"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3425761"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2114344506"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207611949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514494581"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253106554"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213225726"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381366279"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205498571"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p:txBody>
      </p:sp>
      <p:sp>
        <p:nvSpPr>
          <p:cNvPr id="33427309"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78656297"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58880882"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8656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2730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786562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34201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342730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549857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5498571">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05498571">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05498571">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05498571">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0549857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0549857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28" name="Rectangle 2" hidden="0"/>
          <p:cNvSpPr>
            <a:spLocks noChangeArrowheads="1" noGrp="1"/>
          </p:cNvSpPr>
          <p:nvPr isPhoto="0" userDrawn="0">
            <p:ph type="title" hasCustomPrompt="0"/>
          </p:nvPr>
        </p:nvSpPr>
        <p:spPr bwMode="auto"/>
        <p:txBody>
          <a:bodyPr/>
          <a:lstStyle/>
          <a:p>
            <a:pPr>
              <a:defRPr/>
            </a:pPr>
            <a:r>
              <a:rPr lang="en-US"/>
              <a:t>Reflex Agents</a:t>
            </a:r>
            <a:endParaRPr/>
          </a:p>
        </p:txBody>
      </p:sp>
      <p:sp>
        <p:nvSpPr>
          <p:cNvPr id="1029" name="Rectangle 3" hidden="0"/>
          <p:cNvSpPr>
            <a:spLocks noChangeArrowheads="1" noGrp="1"/>
          </p:cNvSpPr>
          <p:nvPr isPhoto="0" userDrawn="0">
            <p:ph idx="1" hasCustomPrompt="0"/>
          </p:nvPr>
        </p:nvSpPr>
        <p:spPr bwMode="auto">
          <a:xfrm>
            <a:off x="363539" y="1657353"/>
            <a:ext cx="5884863" cy="4525963"/>
          </a:xfrm>
        </p:spPr>
        <p:txBody>
          <a:bodyPr/>
          <a:lstStyle/>
          <a:p>
            <a:pPr>
              <a:lnSpc>
                <a:spcPct val="90000"/>
              </a:lnSpc>
              <a:defRPr/>
            </a:pPr>
            <a:r>
              <a:rPr lang="en-US" sz="2400"/>
              <a:t>Reflex agents:</a:t>
            </a:r>
            <a:endParaRPr/>
          </a:p>
          <a:p>
            <a:pPr lvl="1">
              <a:lnSpc>
                <a:spcPct val="90000"/>
              </a:lnSpc>
              <a:defRPr/>
            </a:pPr>
            <a:r>
              <a:rPr lang="en-US" sz="2000"/>
              <a:t>Choose action based on current percept (and maybe memory)</a:t>
            </a:r>
            <a:endParaRPr/>
          </a:p>
          <a:p>
            <a:pPr lvl="1">
              <a:lnSpc>
                <a:spcPct val="90000"/>
              </a:lnSpc>
              <a:defRPr/>
            </a:pPr>
            <a:r>
              <a:rPr lang="en-US" sz="2000"/>
              <a:t>May have memory or a model of the world’s current state</a:t>
            </a:r>
            <a:endParaRPr/>
          </a:p>
          <a:p>
            <a:pPr lvl="1">
              <a:lnSpc>
                <a:spcPct val="90000"/>
              </a:lnSpc>
              <a:defRPr/>
            </a:pPr>
            <a:r>
              <a:rPr lang="en-US" sz="2000"/>
              <a:t>Do not consider the future consequences of their actions</a:t>
            </a:r>
            <a:endParaRPr/>
          </a:p>
          <a:p>
            <a:pPr lvl="1">
              <a:lnSpc>
                <a:spcPct val="90000"/>
              </a:lnSpc>
              <a:defRPr/>
            </a:pPr>
            <a:r>
              <a:rPr lang="en-US" sz="2000">
                <a:solidFill>
                  <a:srgbClr val="FF0000"/>
                </a:solidFill>
              </a:rPr>
              <a:t>Consider how the world IS</a:t>
            </a:r>
            <a:endParaRPr/>
          </a:p>
          <a:p>
            <a:pPr lvl="1">
              <a:lnSpc>
                <a:spcPct val="90000"/>
              </a:lnSpc>
              <a:defRPr/>
            </a:pPr>
            <a:endParaRPr lang="en-US" sz="2000"/>
          </a:p>
          <a:p>
            <a:pPr>
              <a:lnSpc>
                <a:spcPct val="90000"/>
              </a:lnSpc>
              <a:defRPr/>
            </a:pPr>
            <a:r>
              <a:rPr lang="en-US" sz="2400"/>
              <a:t>Can a reflex agent be rational?</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926266" y="1804993"/>
          <a:ext cx="4579937" cy="1608137"/>
        </p:xfrm>
        <a:graphic>
          <a:graphicData uri="http://schemas.openxmlformats.org/presentationml/2006/ole">
            <p:oleObj name="oleObj" r:id="rId4" imgW="4579620" imgH="1607185" progId="MSPhotoEd.3">
              <p:embed/>
              <p:pic>
                <p:nvPicPr>
                  <p:cNvPr id="2028199122" name="" hidden="0"/>
                  <p:cNvPicPr/>
                  <p:nvPr isPhoto="0" userDrawn="0"/>
                </p:nvPicPr>
                <p:blipFill>
                  <a:blip r:embed="rId3"/>
                  <a:stretch/>
                </p:blipFill>
                <p:spPr bwMode="auto">
                  <a:xfrm>
                    <a:off x="6926266" y="1804993"/>
                    <a:ext cx="4579937" cy="16081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899273" y="4106865"/>
          <a:ext cx="4579939" cy="1652587"/>
        </p:xfrm>
        <a:graphic>
          <a:graphicData uri="http://schemas.openxmlformats.org/presentationml/2006/ole">
            <p:oleObj name="oleObj" r:id="rId6" imgW="4579620" imgH="1652905" progId="MSPhotoEd.3">
              <p:embed/>
              <p:pic>
                <p:nvPicPr>
                  <p:cNvPr id="2028199123" name="" hidden="0"/>
                  <p:cNvPicPr/>
                  <p:nvPr isPhoto="0" userDrawn="0"/>
                </p:nvPicPr>
                <p:blipFill>
                  <a:blip r:embed="rId5"/>
                  <a:stretch/>
                </p:blipFill>
                <p:spPr bwMode="auto">
                  <a:xfrm>
                    <a:off x="6899273" y="4106865"/>
                    <a:ext cx="4579939" cy="1652587"/>
                  </a:xfrm>
                  <a:prstGeom prst="rect">
                    <a:avLst/>
                  </a:prstGeom>
                </p:spPr>
              </p:pic>
            </p:oleObj>
          </a:graphicData>
        </a:graphic>
      </p:graphicFrame>
      <p:sp>
        <p:nvSpPr>
          <p:cNvPr id="1030" name="TextBox 7" hidden="0"/>
          <p:cNvSpPr txBox="1">
            <a:spLocks noChangeArrowheads="1"/>
          </p:cNvSpPr>
          <p:nvPr isPhoto="0" userDrawn="0"/>
        </p:nvSpPr>
        <p:spPr bwMode="auto">
          <a:xfrm>
            <a:off x="8991600" y="6183872"/>
            <a:ext cx="3059112"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 </a:t>
            </a:r>
            <a:r>
              <a:rPr lang="en-US">
                <a:solidFill>
                  <a:srgbClr val="C00000"/>
                </a:solidFill>
                <a:latin typeface="Calibri"/>
              </a:rPr>
              <a:t>reflex </a:t>
            </a:r>
            <a:r>
              <a:rPr lang="en-US">
                <a:solidFill>
                  <a:srgbClr val="C00000"/>
                </a:solidFill>
                <a:latin typeface="Calibri"/>
              </a:rPr>
              <a:t>optimal (L2D1)]</a:t>
            </a:r>
            <a:endParaRPr lang="en-US">
              <a:solidFill>
                <a:srgbClr val="C00000"/>
              </a:solidFill>
              <a:latin typeface="Calibri"/>
            </a:endParaRPr>
          </a:p>
        </p:txBody>
      </p:sp>
      <p:pic>
        <p:nvPicPr>
          <p:cNvPr id="8" name="Picture 4" hidden="0"/>
          <p:cNvPicPr>
            <a:picLocks noChangeArrowheads="1"/>
          </p:cNvPicPr>
          <p:nvPr isPhoto="0" userDrawn="0"/>
        </p:nvPicPr>
        <p:blipFill>
          <a:blip r:embed="rId7"/>
          <a:stretch/>
        </p:blipFill>
        <p:spPr bwMode="auto">
          <a:xfrm>
            <a:off x="6479582" y="1677717"/>
            <a:ext cx="5270922" cy="4128793"/>
          </a:xfrm>
          <a:prstGeom prst="rect">
            <a:avLst/>
          </a:prstGeom>
          <a:noFill/>
          <a:ln w="38100">
            <a:noFill/>
          </a:ln>
        </p:spPr>
      </p:pic>
      <p:sp>
        <p:nvSpPr>
          <p:cNvPr id="9" name="TextBox 7" hidden="0"/>
          <p:cNvSpPr txBox="1">
            <a:spLocks noChangeArrowheads="1"/>
          </p:cNvSpPr>
          <p:nvPr isPhoto="0" userDrawn="0"/>
        </p:nvSpPr>
        <p:spPr bwMode="auto">
          <a:xfrm>
            <a:off x="8991600" y="6488672"/>
            <a:ext cx="3200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 </a:t>
            </a:r>
            <a:r>
              <a:rPr lang="en-US">
                <a:solidFill>
                  <a:srgbClr val="C00000"/>
                </a:solidFill>
                <a:latin typeface="Calibri"/>
              </a:rPr>
              <a:t>reflex </a:t>
            </a:r>
            <a:r>
              <a:rPr lang="en-US">
                <a:solidFill>
                  <a:srgbClr val="C00000"/>
                </a:solidFill>
                <a:latin typeface="Calibri"/>
              </a:rPr>
              <a:t>optimal (L2D2)]</a:t>
            </a:r>
            <a:endParaRPr lang="en-US">
              <a:solidFill>
                <a:srgbClr val="C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65835422"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98148723"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886749009" name="Group 27" hidden="0"/>
          <p:cNvGrpSpPr/>
          <p:nvPr isPhoto="0" userDrawn="0"/>
        </p:nvGrpSpPr>
        <p:grpSpPr bwMode="auto">
          <a:xfrm>
            <a:off x="6019799" y="1752599"/>
            <a:ext cx="5867399" cy="2900362"/>
            <a:chOff x="1328737" y="2012949"/>
            <a:chExt cx="5867399" cy="2900362"/>
          </a:xfrm>
        </p:grpSpPr>
        <p:sp>
          <p:nvSpPr>
            <p:cNvPr id="1240043071"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854391543"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641893915"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3452133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397373540"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63900791"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886558050"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922123709"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494018484"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104531721"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2078334318"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716485401"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063387448"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916687714"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169107912"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p:txBody>
      </p:sp>
      <p:sp>
        <p:nvSpPr>
          <p:cNvPr id="562468972"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9412810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83269938"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4128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46897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94128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6583542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624689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9107912">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9107912">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9107912">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69107912">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69107912">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9107912">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69107912">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707171891"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593083"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279919119" name="Group 27" hidden="0"/>
          <p:cNvGrpSpPr/>
          <p:nvPr isPhoto="0" userDrawn="0"/>
        </p:nvGrpSpPr>
        <p:grpSpPr bwMode="auto">
          <a:xfrm>
            <a:off x="6019799" y="1752599"/>
            <a:ext cx="5867399" cy="2900362"/>
            <a:chOff x="1328737" y="2012949"/>
            <a:chExt cx="5867399" cy="2900362"/>
          </a:xfrm>
        </p:grpSpPr>
        <p:sp>
          <p:nvSpPr>
            <p:cNvPr id="940873927"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386820828"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745882054"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90554490"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303461379"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7448946"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72714192"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2078109362"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961585544"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989497756"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881862829"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139068433"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1720600635"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297958881"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2066030340"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p:txBody>
      </p:sp>
      <p:sp>
        <p:nvSpPr>
          <p:cNvPr id="114399104"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35872782"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89958685"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8727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39910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3587278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0717189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439910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6030340">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6030340">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6030340">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66030340">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6030340">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66030340">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603034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95708506"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239713631"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757543652" name="Group 27" hidden="0"/>
          <p:cNvGrpSpPr/>
          <p:nvPr isPhoto="0" userDrawn="0"/>
        </p:nvGrpSpPr>
        <p:grpSpPr bwMode="auto">
          <a:xfrm>
            <a:off x="6019799" y="1752599"/>
            <a:ext cx="5867399" cy="2900362"/>
            <a:chOff x="1328737" y="2012949"/>
            <a:chExt cx="5867399" cy="2900362"/>
          </a:xfrm>
        </p:grpSpPr>
        <p:sp>
          <p:nvSpPr>
            <p:cNvPr id="1556141134"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693643696"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91157437"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012097349"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2042998096"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794562469"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902387948"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587021877"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281713728"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30655448"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1724849207"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338386772"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42440217"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60023646"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266801419"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p:txBody>
      </p:sp>
      <p:sp>
        <p:nvSpPr>
          <p:cNvPr id="57064995"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44206798"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60626782"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4206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06499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442067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570850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706499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680141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6801419">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6801419">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6801419">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66801419">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66801419">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66801419">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46380118"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11225199"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798411137" name="Group 27" hidden="0"/>
          <p:cNvGrpSpPr/>
          <p:nvPr isPhoto="0" userDrawn="0"/>
        </p:nvGrpSpPr>
        <p:grpSpPr bwMode="auto">
          <a:xfrm>
            <a:off x="6019799" y="1752599"/>
            <a:ext cx="5867399" cy="2900362"/>
            <a:chOff x="1328737" y="2012949"/>
            <a:chExt cx="5867399" cy="2900362"/>
          </a:xfrm>
        </p:grpSpPr>
        <p:sp>
          <p:nvSpPr>
            <p:cNvPr id="908351469"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86431998"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191276071"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87736446"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1364712"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592538599"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079954356"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417879590"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946910567"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1642233122"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910789076"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1387915189"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991342789"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946131408"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1472285503"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a:p>
            <a:pPr lvl="3">
              <a:defRPr/>
            </a:pPr>
            <a:endParaRPr lang="en-US" sz="1200"/>
          </a:p>
          <a:p>
            <a:pPr>
              <a:defRPr/>
            </a:pPr>
            <a:r>
              <a:rPr lang="en-US" sz="2400"/>
              <a:t>Is it optimal?</a:t>
            </a:r>
            <a:endParaRPr/>
          </a:p>
        </p:txBody>
      </p:sp>
      <p:sp>
        <p:nvSpPr>
          <p:cNvPr id="918891164"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55451717"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30393800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45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889116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554517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463801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188911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28550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2285503">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228550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2285503">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7228550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7228550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7228550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1883266" name="Freeform 47" hidden="0"/>
          <p:cNvSpPr/>
          <p:nvPr isPhoto="0" userDrawn="0"/>
        </p:nvSpPr>
        <p:spPr bwMode="auto">
          <a:xfrm>
            <a:off x="7348534" y="2003422"/>
            <a:ext cx="1906587" cy="2554287"/>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05698835" name="Rectangle 2" hidden="0"/>
          <p:cNvSpPr>
            <a:spLocks noChangeArrowheads="1" noGrp="1"/>
          </p:cNvSpPr>
          <p:nvPr isPhoto="0" userDrawn="0">
            <p:ph type="title" hasCustomPrompt="0"/>
          </p:nvPr>
        </p:nvSpPr>
        <p:spPr bwMode="auto"/>
        <p:txBody>
          <a:bodyPr/>
          <a:lstStyle/>
          <a:p>
            <a:pPr>
              <a:defRPr/>
            </a:pPr>
            <a:r>
              <a:rPr lang="en-US"/>
              <a:t>Depth-First Search (DFS) Properties</a:t>
            </a:r>
            <a:endParaRPr/>
          </a:p>
        </p:txBody>
      </p:sp>
      <p:grpSp>
        <p:nvGrpSpPr>
          <p:cNvPr id="1431313824" name="Group 27" hidden="0"/>
          <p:cNvGrpSpPr/>
          <p:nvPr isPhoto="0" userDrawn="0"/>
        </p:nvGrpSpPr>
        <p:grpSpPr bwMode="auto">
          <a:xfrm>
            <a:off x="6019799" y="1752599"/>
            <a:ext cx="5867399" cy="2900362"/>
            <a:chOff x="1328737" y="2012949"/>
            <a:chExt cx="5867399" cy="2900362"/>
          </a:xfrm>
        </p:grpSpPr>
        <p:sp>
          <p:nvSpPr>
            <p:cNvPr id="829764735" name="Freeform 30" hidden="0"/>
            <p:cNvSpPr/>
            <p:nvPr isPhoto="0" userDrawn="0"/>
          </p:nvSpPr>
          <p:spPr bwMode="auto">
            <a:xfrm>
              <a:off x="2655887" y="2262187"/>
              <a:ext cx="2927349" cy="255428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a:lstStyle/>
            <a:p>
              <a:pPr>
                <a:defRPr/>
              </a:pPr>
              <a:endParaRPr lang="en-US"/>
            </a:p>
          </p:txBody>
        </p:sp>
        <p:sp>
          <p:nvSpPr>
            <p:cNvPr id="1651142133" name="Oval 31" hidden="0"/>
            <p:cNvSpPr>
              <a:spLocks noChangeArrowheads="1"/>
            </p:cNvSpPr>
            <p:nvPr isPhoto="0" userDrawn="0"/>
          </p:nvSpPr>
          <p:spPr bwMode="auto">
            <a:xfrm>
              <a:off x="4010024" y="219233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601737555" name="Oval 32" hidden="0"/>
            <p:cNvSpPr>
              <a:spLocks noChangeArrowheads="1"/>
            </p:cNvSpPr>
            <p:nvPr isPhoto="0" userDrawn="0"/>
          </p:nvSpPr>
          <p:spPr bwMode="auto">
            <a:xfrm>
              <a:off x="3778249" y="2617787"/>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250434581" name="Oval 33" hidden="0"/>
            <p:cNvSpPr>
              <a:spLocks noChangeArrowheads="1"/>
            </p:cNvSpPr>
            <p:nvPr isPhoto="0" userDrawn="0"/>
          </p:nvSpPr>
          <p:spPr bwMode="auto">
            <a:xfrm>
              <a:off x="4254499" y="2608263"/>
              <a:ext cx="179387" cy="179386"/>
            </a:xfrm>
            <a:prstGeom prst="ellipse">
              <a:avLst/>
            </a:prstGeom>
            <a:solidFill>
              <a:schemeClr val="accent1"/>
            </a:solidFill>
            <a:ln w="9525">
              <a:solidFill>
                <a:schemeClr val="tx1"/>
              </a:solidFill>
              <a:round/>
              <a:headEnd/>
              <a:tailEnd/>
            </a:ln>
          </p:spPr>
          <p:txBody>
            <a:bodyPr wrap="none" anchor="ctr"/>
            <a:lstStyle/>
            <a:p>
              <a:pPr>
                <a:defRPr/>
              </a:pPr>
              <a:endParaRPr lang="en-US"/>
            </a:p>
          </p:txBody>
        </p:sp>
        <p:sp>
          <p:nvSpPr>
            <p:cNvPr id="1431884525" name="Text Box 34" hidden="0"/>
            <p:cNvSpPr txBox="1">
              <a:spLocks noChangeArrowheads="1"/>
            </p:cNvSpPr>
            <p:nvPr isPhoto="0" userDrawn="0"/>
          </p:nvSpPr>
          <p:spPr bwMode="auto">
            <a:xfrm>
              <a:off x="3908424" y="2468562"/>
              <a:ext cx="274638" cy="369331"/>
            </a:xfrm>
            <a:prstGeom prst="rect">
              <a:avLst/>
            </a:prstGeom>
            <a:noFill/>
            <a:ln w="9525">
              <a:noFill/>
              <a:miter/>
              <a:headEnd/>
              <a:tailEnd/>
            </a:ln>
          </p:spPr>
          <p:txBody>
            <a:bodyPr>
              <a:spAutoFit/>
            </a:bodyPr>
            <a:lstStyle/>
            <a:p>
              <a:pPr>
                <a:spcBef>
                  <a:spcPts val="0"/>
                </a:spcBef>
                <a:defRPr/>
              </a:pPr>
              <a:r>
                <a:rPr lang="en-US"/>
                <a:t>…</a:t>
              </a:r>
              <a:endParaRPr/>
            </a:p>
          </p:txBody>
        </p:sp>
        <p:sp>
          <p:nvSpPr>
            <p:cNvPr id="169194784" name="Freeform 35" hidden="0"/>
            <p:cNvSpPr/>
            <p:nvPr isPhoto="0" userDrawn="0"/>
          </p:nvSpPr>
          <p:spPr bwMode="auto">
            <a:xfrm>
              <a:off x="3890962" y="242252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a:defRPr/>
              </a:pPr>
              <a:endParaRPr lang="en-US"/>
            </a:p>
          </p:txBody>
        </p:sp>
        <p:sp>
          <p:nvSpPr>
            <p:cNvPr id="1174029719" name="Text Box 36" hidden="0"/>
            <p:cNvSpPr txBox="1">
              <a:spLocks noChangeArrowheads="1"/>
            </p:cNvSpPr>
            <p:nvPr isPhoto="0" userDrawn="0"/>
          </p:nvSpPr>
          <p:spPr bwMode="auto">
            <a:xfrm>
              <a:off x="4292598" y="2220912"/>
              <a:ext cx="298450" cy="369331"/>
            </a:xfrm>
            <a:prstGeom prst="rect">
              <a:avLst/>
            </a:prstGeom>
            <a:noFill/>
            <a:ln w="9525">
              <a:noFill/>
              <a:miter/>
              <a:headEnd/>
              <a:tailEnd/>
            </a:ln>
          </p:spPr>
          <p:txBody>
            <a:bodyPr>
              <a:spAutoFit/>
            </a:bodyPr>
            <a:lstStyle/>
            <a:p>
              <a:pPr>
                <a:spcBef>
                  <a:spcPts val="0"/>
                </a:spcBef>
                <a:defRPr/>
              </a:pPr>
              <a:r>
                <a:rPr lang="en-US"/>
                <a:t>b</a:t>
              </a:r>
              <a:endParaRPr/>
            </a:p>
          </p:txBody>
        </p:sp>
        <p:sp>
          <p:nvSpPr>
            <p:cNvPr id="1348954160" name="Text Box 37" hidden="0"/>
            <p:cNvSpPr txBox="1">
              <a:spLocks noChangeArrowheads="1"/>
            </p:cNvSpPr>
            <p:nvPr isPhoto="0" userDrawn="0"/>
          </p:nvSpPr>
          <p:spPr bwMode="auto">
            <a:xfrm>
              <a:off x="5719762" y="2073274"/>
              <a:ext cx="1119186" cy="369331"/>
            </a:xfrm>
            <a:prstGeom prst="rect">
              <a:avLst/>
            </a:prstGeom>
            <a:noFill/>
            <a:ln w="9525">
              <a:noFill/>
              <a:miter/>
              <a:headEnd/>
              <a:tailEnd/>
            </a:ln>
          </p:spPr>
          <p:txBody>
            <a:bodyPr>
              <a:spAutoFit/>
            </a:bodyPr>
            <a:lstStyle/>
            <a:p>
              <a:pPr>
                <a:spcBef>
                  <a:spcPts val="0"/>
                </a:spcBef>
                <a:defRPr/>
              </a:pPr>
              <a:r>
                <a:rPr lang="en-US"/>
                <a:t>1 node</a:t>
              </a:r>
              <a:endParaRPr/>
            </a:p>
          </p:txBody>
        </p:sp>
        <p:sp>
          <p:nvSpPr>
            <p:cNvPr id="1872888367" name="Text Box 38" hidden="0"/>
            <p:cNvSpPr txBox="1">
              <a:spLocks noChangeArrowheads="1"/>
            </p:cNvSpPr>
            <p:nvPr isPhoto="0" userDrawn="0"/>
          </p:nvSpPr>
          <p:spPr bwMode="auto">
            <a:xfrm>
              <a:off x="5721349" y="2427286"/>
              <a:ext cx="1119187" cy="369331"/>
            </a:xfrm>
            <a:prstGeom prst="rect">
              <a:avLst/>
            </a:prstGeom>
            <a:noFill/>
            <a:ln w="9525">
              <a:noFill/>
              <a:miter/>
              <a:headEnd/>
              <a:tailEnd/>
            </a:ln>
          </p:spPr>
          <p:txBody>
            <a:bodyPr>
              <a:spAutoFit/>
            </a:bodyPr>
            <a:lstStyle/>
            <a:p>
              <a:pPr>
                <a:spcBef>
                  <a:spcPts val="0"/>
                </a:spcBef>
                <a:defRPr/>
              </a:pPr>
              <a:r>
                <a:rPr lang="en-US"/>
                <a:t>b nodes</a:t>
              </a:r>
              <a:endParaRPr/>
            </a:p>
          </p:txBody>
        </p:sp>
        <p:sp>
          <p:nvSpPr>
            <p:cNvPr id="2042189189" name="Text Box 39" hidden="0"/>
            <p:cNvSpPr txBox="1">
              <a:spLocks noChangeArrowheads="1"/>
            </p:cNvSpPr>
            <p:nvPr isPhoto="0" userDrawn="0"/>
          </p:nvSpPr>
          <p:spPr bwMode="auto">
            <a:xfrm>
              <a:off x="5721349" y="2838449"/>
              <a:ext cx="1119187" cy="369331"/>
            </a:xfrm>
            <a:prstGeom prst="rect">
              <a:avLst/>
            </a:prstGeom>
            <a:noFill/>
            <a:ln w="9525">
              <a:noFill/>
              <a:miter/>
              <a:headEnd/>
              <a:tailEnd/>
            </a:ln>
          </p:spPr>
          <p:txBody>
            <a:bodyPr>
              <a:spAutoFit/>
            </a:bodyPr>
            <a:lstStyle/>
            <a:p>
              <a:pPr>
                <a:spcBef>
                  <a:spcPts val="0"/>
                </a:spcBef>
                <a:defRPr/>
              </a:pPr>
              <a:r>
                <a:rPr lang="en-US"/>
                <a:t>b</a:t>
              </a:r>
              <a:r>
                <a:rPr lang="en-US" baseline="30000"/>
                <a:t>2</a:t>
              </a:r>
              <a:r>
                <a:rPr lang="en-US"/>
                <a:t> nodes</a:t>
              </a:r>
              <a:endParaRPr/>
            </a:p>
          </p:txBody>
        </p:sp>
        <p:sp>
          <p:nvSpPr>
            <p:cNvPr id="327830947" name="Text Box 40" hidden="0"/>
            <p:cNvSpPr txBox="1">
              <a:spLocks noChangeArrowheads="1"/>
            </p:cNvSpPr>
            <p:nvPr isPhoto="0" userDrawn="0"/>
          </p:nvSpPr>
          <p:spPr bwMode="auto">
            <a:xfrm>
              <a:off x="5735637" y="4464049"/>
              <a:ext cx="1460499" cy="369331"/>
            </a:xfrm>
            <a:prstGeom prst="rect">
              <a:avLst/>
            </a:prstGeom>
            <a:noFill/>
            <a:ln w="9525">
              <a:noFill/>
              <a:miter/>
              <a:headEnd/>
              <a:tailEnd/>
            </a:ln>
          </p:spPr>
          <p:txBody>
            <a:bodyPr>
              <a:spAutoFit/>
            </a:bodyPr>
            <a:lstStyle/>
            <a:p>
              <a:pPr>
                <a:spcBef>
                  <a:spcPts val="0"/>
                </a:spcBef>
                <a:defRPr/>
              </a:pPr>
              <a:r>
                <a:rPr lang="en-US"/>
                <a:t>b</a:t>
              </a:r>
              <a:r>
                <a:rPr lang="en-US" baseline="30000"/>
                <a:t>m</a:t>
              </a:r>
              <a:r>
                <a:rPr lang="en-US"/>
                <a:t> nodes</a:t>
              </a:r>
              <a:endParaRPr/>
            </a:p>
          </p:txBody>
        </p:sp>
        <p:sp>
          <p:nvSpPr>
            <p:cNvPr id="529883360" name="Oval 41" hidden="0"/>
            <p:cNvSpPr>
              <a:spLocks noChangeArrowheads="1"/>
            </p:cNvSpPr>
            <p:nvPr isPhoto="0" userDrawn="0"/>
          </p:nvSpPr>
          <p:spPr bwMode="auto">
            <a:xfrm>
              <a:off x="4502151" y="4733924"/>
              <a:ext cx="179386" cy="179387"/>
            </a:xfrm>
            <a:prstGeom prst="ellipse">
              <a:avLst/>
            </a:prstGeom>
            <a:solidFill>
              <a:srgbClr val="FF9999"/>
            </a:solidFill>
            <a:ln w="9525">
              <a:solidFill>
                <a:schemeClr val="tx1"/>
              </a:solidFill>
              <a:round/>
              <a:headEnd/>
              <a:tailEnd/>
            </a:ln>
          </p:spPr>
          <p:txBody>
            <a:bodyPr wrap="none" anchor="ctr"/>
            <a:lstStyle/>
            <a:p>
              <a:pPr>
                <a:defRPr/>
              </a:pPr>
              <a:endParaRPr lang="en-US"/>
            </a:p>
          </p:txBody>
        </p:sp>
        <p:sp>
          <p:nvSpPr>
            <p:cNvPr id="87354671" name="AutoShape 45" hidden="0"/>
            <p:cNvSpPr/>
            <p:nvPr isPhoto="0" userDrawn="0"/>
          </p:nvSpPr>
          <p:spPr bwMode="auto">
            <a:xfrm>
              <a:off x="2224087" y="2012949"/>
              <a:ext cx="265111" cy="2811462"/>
            </a:xfrm>
            <a:prstGeom prst="leftBrace">
              <a:avLst>
                <a:gd name="adj1" fmla="val 88373"/>
                <a:gd name="adj2" fmla="val 50000"/>
              </a:avLst>
            </a:prstGeom>
            <a:noFill/>
            <a:ln w="9525">
              <a:solidFill>
                <a:schemeClr val="tx1"/>
              </a:solidFill>
              <a:round/>
              <a:headEnd/>
              <a:tailEnd/>
            </a:ln>
          </p:spPr>
          <p:txBody>
            <a:bodyPr wrap="none" anchor="ctr"/>
            <a:lstStyle/>
            <a:p>
              <a:pPr>
                <a:defRPr/>
              </a:pPr>
              <a:endParaRPr lang="en-US"/>
            </a:p>
          </p:txBody>
        </p:sp>
        <p:sp>
          <p:nvSpPr>
            <p:cNvPr id="1783265069" name="Text Box 46" hidden="0"/>
            <p:cNvSpPr txBox="1">
              <a:spLocks noChangeArrowheads="1"/>
            </p:cNvSpPr>
            <p:nvPr isPhoto="0" userDrawn="0"/>
          </p:nvSpPr>
          <p:spPr bwMode="auto">
            <a:xfrm>
              <a:off x="1328737" y="3224212"/>
              <a:ext cx="1265236" cy="369331"/>
            </a:xfrm>
            <a:prstGeom prst="rect">
              <a:avLst/>
            </a:prstGeom>
            <a:noFill/>
            <a:ln w="9525">
              <a:noFill/>
              <a:miter/>
              <a:headEnd/>
              <a:tailEnd/>
            </a:ln>
          </p:spPr>
          <p:txBody>
            <a:bodyPr>
              <a:spAutoFit/>
            </a:bodyPr>
            <a:lstStyle/>
            <a:p>
              <a:pPr>
                <a:spcBef>
                  <a:spcPts val="0"/>
                </a:spcBef>
                <a:defRPr/>
              </a:pPr>
              <a:r>
                <a:rPr lang="en-US"/>
                <a:t>m tiers</a:t>
              </a:r>
              <a:endParaRPr/>
            </a:p>
          </p:txBody>
        </p:sp>
      </p:grpSp>
      <p:sp>
        <p:nvSpPr>
          <p:cNvPr id="360616613" name="Content Placeholder 29" hidden="0"/>
          <p:cNvSpPr>
            <a:spLocks noGrp="1"/>
          </p:cNvSpPr>
          <p:nvPr isPhoto="0" userDrawn="0">
            <p:ph idx="1" hasCustomPrompt="0"/>
          </p:nvPr>
        </p:nvSpPr>
        <p:spPr bwMode="auto">
          <a:xfrm>
            <a:off x="253999" y="1366835"/>
            <a:ext cx="5460999" cy="4729163"/>
          </a:xfrm>
        </p:spPr>
        <p:txBody>
          <a:bodyPr/>
          <a:lstStyle/>
          <a:p>
            <a:pPr>
              <a:defRPr/>
            </a:pPr>
            <a:r>
              <a:rPr lang="en-US" sz="2400"/>
              <a:t>What nodes DFS expand?</a:t>
            </a:r>
            <a:endParaRPr/>
          </a:p>
          <a:p>
            <a:pPr lvl="1">
              <a:defRPr/>
            </a:pPr>
            <a:r>
              <a:rPr lang="en-US" sz="2000"/>
              <a:t>Some left prefix of the tree.</a:t>
            </a:r>
            <a:endParaRPr/>
          </a:p>
          <a:p>
            <a:pPr lvl="1">
              <a:defRPr/>
            </a:pPr>
            <a:r>
              <a:rPr lang="en-US" sz="2000"/>
              <a:t>Could process the whole tree!</a:t>
            </a:r>
            <a:endParaRPr/>
          </a:p>
          <a:p>
            <a:pPr lvl="1">
              <a:defRPr/>
            </a:pPr>
            <a:r>
              <a:rPr lang="en-US" sz="2000"/>
              <a:t>If m is finite, takes time O(</a:t>
            </a:r>
            <a:r>
              <a:rPr lang="en-US" sz="2000"/>
              <a:t>b</a:t>
            </a:r>
            <a:r>
              <a:rPr lang="en-US" sz="2000" baseline="30000"/>
              <a:t>m</a:t>
            </a:r>
            <a:r>
              <a:rPr lang="en-US" sz="2000"/>
              <a:t>)</a:t>
            </a:r>
            <a:endParaRPr/>
          </a:p>
          <a:p>
            <a:pPr lvl="3">
              <a:defRPr/>
            </a:pPr>
            <a:endParaRPr lang="en-US" sz="1200"/>
          </a:p>
          <a:p>
            <a:pPr>
              <a:defRPr/>
            </a:pPr>
            <a:r>
              <a:rPr lang="en-US" sz="2400"/>
              <a:t>How much space does the fringe take?</a:t>
            </a:r>
            <a:endParaRPr/>
          </a:p>
          <a:p>
            <a:pPr lvl="1">
              <a:defRPr/>
            </a:pPr>
            <a:r>
              <a:rPr lang="en-US" sz="2000"/>
              <a:t>Only has siblings on path to root, so O(</a:t>
            </a:r>
            <a:r>
              <a:rPr lang="en-US" sz="2000"/>
              <a:t>bm</a:t>
            </a:r>
            <a:r>
              <a:rPr lang="en-US" sz="2000"/>
              <a:t>)</a:t>
            </a:r>
            <a:endParaRPr/>
          </a:p>
          <a:p>
            <a:pPr lvl="3">
              <a:defRPr/>
            </a:pPr>
            <a:endParaRPr lang="en-US" sz="1200"/>
          </a:p>
          <a:p>
            <a:pPr>
              <a:defRPr/>
            </a:pPr>
            <a:r>
              <a:rPr lang="en-US" sz="2400"/>
              <a:t>Is it complete?</a:t>
            </a:r>
            <a:endParaRPr/>
          </a:p>
          <a:p>
            <a:pPr lvl="1">
              <a:defRPr/>
            </a:pPr>
            <a:r>
              <a:rPr lang="en-US" sz="2000"/>
              <a:t>m could be infinite, so only if we prevent cycles (more later)</a:t>
            </a:r>
            <a:endParaRPr/>
          </a:p>
          <a:p>
            <a:pPr lvl="3">
              <a:defRPr/>
            </a:pPr>
            <a:endParaRPr lang="en-US" sz="1200"/>
          </a:p>
          <a:p>
            <a:pPr>
              <a:defRPr/>
            </a:pPr>
            <a:r>
              <a:rPr lang="en-US" sz="2400"/>
              <a:t>Is it optimal?</a:t>
            </a:r>
            <a:endParaRPr/>
          </a:p>
          <a:p>
            <a:pPr lvl="1">
              <a:defRPr/>
            </a:pPr>
            <a:r>
              <a:rPr lang="en-US" sz="2000"/>
              <a:t>No, it finds the “leftmost” solution, regardless of depth or cost</a:t>
            </a:r>
            <a:endParaRPr/>
          </a:p>
          <a:p>
            <a:pPr lvl="1">
              <a:defRPr/>
            </a:pPr>
            <a:endParaRPr lang="en-US" sz="2000"/>
          </a:p>
        </p:txBody>
      </p:sp>
      <p:sp>
        <p:nvSpPr>
          <p:cNvPr id="1808752785" name="Freeform 47" hidden="0"/>
          <p:cNvSpPr/>
          <p:nvPr isPhoto="0" userDrawn="0"/>
        </p:nvSpPr>
        <p:spPr bwMode="auto">
          <a:xfrm>
            <a:off x="7389812" y="2057316"/>
            <a:ext cx="1373162" cy="2478170"/>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rm" stroke="1" extrusionOk="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08930583" name="Freeform 47" hidden="0"/>
          <p:cNvSpPr/>
          <p:nvPr isPhoto="0" userDrawn="0"/>
        </p:nvSpPr>
        <p:spPr bwMode="auto">
          <a:xfrm>
            <a:off x="7389839" y="2057402"/>
            <a:ext cx="1373178" cy="251459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fill="norm" stroke="1" extrusionOk="0">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58518294" name="Oval 41" hidden="0"/>
          <p:cNvSpPr>
            <a:spLocks noChangeArrowheads="1"/>
          </p:cNvSpPr>
          <p:nvPr isPhoto="0" userDrawn="0"/>
        </p:nvSpPr>
        <p:spPr bwMode="auto">
          <a:xfrm>
            <a:off x="9421812" y="3429001"/>
            <a:ext cx="179386" cy="179387"/>
          </a:xfrm>
          <a:prstGeom prst="ellipse">
            <a:avLst/>
          </a:prstGeom>
          <a:solidFill>
            <a:srgbClr val="FF9999"/>
          </a:solidFill>
          <a:ln w="9525">
            <a:solidFill>
              <a:schemeClr val="tx1"/>
            </a:solidFill>
            <a:round/>
            <a:headEnd/>
            <a:tailEnd/>
          </a:ln>
        </p:spPr>
        <p:txBody>
          <a:bodyPr wrap="none" lIns="91435" tIns="45717" rIns="91435" bIns="45717" anchor="ct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89305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875278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80893058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188326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0875278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061661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0616613">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061661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0616613">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061661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0616613">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061661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061661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061661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Breadth-First Search</a:t>
            </a:r>
            <a:endParaRPr lang="en-US"/>
          </a:p>
        </p:txBody>
      </p:sp>
      <p:sp>
        <p:nvSpPr>
          <p:cNvPr id="3" name="Content Placeholder 2"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26626" name="Picture 2" hidden="0"/>
          <p:cNvPicPr>
            <a:picLocks noChangeAspect="1" noChangeArrowheads="1"/>
          </p:cNvPicPr>
          <p:nvPr isPhoto="0" userDrawn="0"/>
        </p:nvPicPr>
        <p:blipFill>
          <a:blip r:embed="rId2"/>
          <a:stretch/>
        </p:blipFill>
        <p:spPr bwMode="auto">
          <a:xfrm>
            <a:off x="2133600" y="457200"/>
            <a:ext cx="7802880" cy="58521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482" name="Rectangle 2" hidden="0"/>
          <p:cNvSpPr>
            <a:spLocks noChangeArrowheads="1" noGrp="1"/>
          </p:cNvSpPr>
          <p:nvPr isPhoto="0" userDrawn="0">
            <p:ph type="title" hasCustomPrompt="0"/>
          </p:nvPr>
        </p:nvSpPr>
        <p:spPr bwMode="auto"/>
        <p:txBody>
          <a:bodyPr/>
          <a:lstStyle/>
          <a:p>
            <a:pPr>
              <a:defRPr/>
            </a:pPr>
            <a:r>
              <a:rPr lang="en-US"/>
              <a:t>Breadth-First Search</a:t>
            </a:r>
            <a:endParaRPr/>
          </a:p>
        </p:txBody>
      </p:sp>
      <p:grpSp>
        <p:nvGrpSpPr>
          <p:cNvPr id="20484" name="Group 61" hidden="0"/>
          <p:cNvGrpSpPr/>
          <p:nvPr isPhoto="0" userDrawn="0"/>
        </p:nvGrpSpPr>
        <p:grpSpPr bwMode="auto">
          <a:xfrm>
            <a:off x="4589461" y="1358902"/>
            <a:ext cx="3030539" cy="1765300"/>
            <a:chOff x="624" y="1134"/>
            <a:chExt cx="4368" cy="2544"/>
          </a:xfrm>
        </p:grpSpPr>
        <p:sp>
          <p:nvSpPr>
            <p:cNvPr id="20511" name="AutoShape 62" hidden="0"/>
            <p:cNvSpPr>
              <a:spLocks noChangeArrowheads="1"/>
            </p:cNvSpPr>
            <p:nvPr isPhoto="0" userDrawn="0"/>
          </p:nvSpPr>
          <p:spPr bwMode="auto">
            <a:xfrm>
              <a:off x="624" y="2625"/>
              <a:ext cx="432" cy="439"/>
            </a:xfrm>
            <a:prstGeom prst="flowChartConnector">
              <a:avLst/>
            </a:prstGeom>
            <a:noFill/>
            <a:ln w="12700">
              <a:solidFill>
                <a:schemeClr val="tx1"/>
              </a:solidFill>
              <a:round/>
              <a:headEnd/>
              <a:tailEnd/>
            </a:ln>
          </p:spPr>
          <p:txBody>
            <a:bodyPr wrap="none" anchor="ctr"/>
            <a:lstStyle/>
            <a:p>
              <a:pPr algn="ctr">
                <a:defRPr/>
              </a:pPr>
              <a:r>
                <a:rPr lang="en-US" sz="1600"/>
                <a:t>S</a:t>
              </a:r>
              <a:endParaRPr/>
            </a:p>
          </p:txBody>
        </p:sp>
        <p:sp>
          <p:nvSpPr>
            <p:cNvPr id="20512" name="AutoShape 63" hidden="0"/>
            <p:cNvSpPr>
              <a:spLocks noChangeArrowheads="1"/>
            </p:cNvSpPr>
            <p:nvPr isPhoto="0" userDrawn="0"/>
          </p:nvSpPr>
          <p:spPr bwMode="auto">
            <a:xfrm>
              <a:off x="4560" y="1134"/>
              <a:ext cx="432" cy="439"/>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20513" name="AutoShape 64" hidden="0"/>
            <p:cNvSpPr>
              <a:spLocks noChangeArrowheads="1"/>
            </p:cNvSpPr>
            <p:nvPr isPhoto="0" userDrawn="0"/>
          </p:nvSpPr>
          <p:spPr bwMode="auto">
            <a:xfrm>
              <a:off x="1878" y="2231"/>
              <a:ext cx="433" cy="438"/>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20514" name="AutoShape 65" hidden="0"/>
            <p:cNvSpPr>
              <a:spLocks noChangeArrowheads="1"/>
            </p:cNvSpPr>
            <p:nvPr isPhoto="0" userDrawn="0"/>
          </p:nvSpPr>
          <p:spPr bwMode="auto">
            <a:xfrm>
              <a:off x="970" y="1573"/>
              <a:ext cx="432" cy="438"/>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20515" name="AutoShape 66" hidden="0"/>
            <p:cNvSpPr>
              <a:spLocks noChangeArrowheads="1"/>
            </p:cNvSpPr>
            <p:nvPr isPhoto="0" userDrawn="0"/>
          </p:nvSpPr>
          <p:spPr bwMode="auto">
            <a:xfrm>
              <a:off x="1401" y="3108"/>
              <a:ext cx="433" cy="438"/>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20516" name="AutoShape 67" hidden="0"/>
            <p:cNvSpPr>
              <a:spLocks noChangeArrowheads="1"/>
            </p:cNvSpPr>
            <p:nvPr isPhoto="0" userDrawn="0"/>
          </p:nvSpPr>
          <p:spPr bwMode="auto">
            <a:xfrm>
              <a:off x="2440" y="3239"/>
              <a:ext cx="433" cy="439"/>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20517" name="AutoShape 68" hidden="0"/>
            <p:cNvSpPr>
              <a:spLocks noChangeArrowheads="1"/>
            </p:cNvSpPr>
            <p:nvPr isPhoto="0" userDrawn="0"/>
          </p:nvSpPr>
          <p:spPr bwMode="auto">
            <a:xfrm>
              <a:off x="2916" y="1529"/>
              <a:ext cx="433" cy="438"/>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20518" name="AutoShape 69" hidden="0"/>
            <p:cNvSpPr>
              <a:spLocks noChangeArrowheads="1"/>
            </p:cNvSpPr>
            <p:nvPr isPhoto="0" userDrawn="0"/>
          </p:nvSpPr>
          <p:spPr bwMode="auto">
            <a:xfrm>
              <a:off x="3522" y="2055"/>
              <a:ext cx="432" cy="439"/>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0519" name="AutoShape 70" hidden="0"/>
            <p:cNvSpPr>
              <a:spLocks noChangeArrowheads="1"/>
            </p:cNvSpPr>
            <p:nvPr isPhoto="0" userDrawn="0"/>
          </p:nvSpPr>
          <p:spPr bwMode="auto">
            <a:xfrm>
              <a:off x="3175" y="2669"/>
              <a:ext cx="432" cy="439"/>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20520" name="AutoShape 71" hidden="0"/>
            <p:cNvSpPr>
              <a:spLocks noChangeArrowheads="1"/>
            </p:cNvSpPr>
            <p:nvPr isPhoto="0" userDrawn="0"/>
          </p:nvSpPr>
          <p:spPr bwMode="auto">
            <a:xfrm>
              <a:off x="1748" y="1178"/>
              <a:ext cx="433" cy="438"/>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20521" name="AutoShape 72" hidden="0"/>
            <p:cNvSpPr>
              <a:spLocks noChangeArrowheads="1"/>
            </p:cNvSpPr>
            <p:nvPr isPhoto="0" userDrawn="0"/>
          </p:nvSpPr>
          <p:spPr bwMode="auto">
            <a:xfrm>
              <a:off x="4430" y="2318"/>
              <a:ext cx="432" cy="439"/>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20522" name="AutoShape 73" hidden="0"/>
            <p:cNvSpPr>
              <a:spLocks noChangeArrowheads="1"/>
            </p:cNvSpPr>
            <p:nvPr isPhoto="0" userDrawn="0"/>
          </p:nvSpPr>
          <p:spPr bwMode="auto">
            <a:xfrm>
              <a:off x="4257" y="3108"/>
              <a:ext cx="432" cy="438"/>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20523" name="AutoShape 74" hidden="0"/>
            <p:cNvCxnSpPr>
              <a:cxnSpLocks noChangeShapeType="1"/>
              <a:stCxn id="20511" idx="5"/>
              <a:endCxn id="20515" idx="2"/>
            </p:cNvCxnSpPr>
            <p:nvPr isPhoto="0" userDrawn="0"/>
          </p:nvCxnSpPr>
          <p:spPr bwMode="auto">
            <a:xfrm>
              <a:off x="993" y="3012"/>
              <a:ext cx="396" cy="315"/>
            </a:xfrm>
            <a:prstGeom prst="straightConnector1">
              <a:avLst/>
            </a:prstGeom>
            <a:noFill/>
            <a:ln w="9525">
              <a:solidFill>
                <a:schemeClr val="tx1"/>
              </a:solidFill>
              <a:round/>
              <a:headEnd/>
              <a:tailEnd type="triangle" w="med" len="med"/>
            </a:ln>
          </p:spPr>
        </p:cxnSp>
        <p:cxnSp>
          <p:nvCxnSpPr>
            <p:cNvPr id="20524" name="AutoShape 75" hidden="0"/>
            <p:cNvCxnSpPr>
              <a:cxnSpLocks noChangeShapeType="1"/>
              <a:stCxn id="20515" idx="5"/>
              <a:endCxn id="20516" idx="2"/>
            </p:cNvCxnSpPr>
            <p:nvPr isPhoto="0" userDrawn="0"/>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hidden="0"/>
            <p:cNvCxnSpPr>
              <a:cxnSpLocks noChangeShapeType="1"/>
              <a:stCxn id="20519" idx="3"/>
              <a:endCxn id="20516" idx="7"/>
            </p:cNvCxnSpPr>
            <p:nvPr isPhoto="0" userDrawn="0"/>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hidden="0"/>
            <p:cNvCxnSpPr>
              <a:cxnSpLocks noChangeShapeType="1"/>
              <a:stCxn id="20519" idx="2"/>
              <a:endCxn id="20515" idx="6"/>
            </p:cNvCxnSpPr>
            <p:nvPr isPhoto="0" userDrawn="0"/>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hidden="0"/>
            <p:cNvCxnSpPr>
              <a:cxnSpLocks noChangeShapeType="1"/>
              <a:stCxn id="20518" idx="4"/>
              <a:endCxn id="20519" idx="7"/>
            </p:cNvCxnSpPr>
            <p:nvPr isPhoto="0" userDrawn="0"/>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hidden="0"/>
            <p:cNvCxnSpPr>
              <a:cxnSpLocks noChangeShapeType="1"/>
              <a:stCxn id="20518" idx="5"/>
              <a:endCxn id="20522" idx="1"/>
            </p:cNvCxnSpPr>
            <p:nvPr isPhoto="0" userDrawn="0"/>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hidden="0"/>
            <p:cNvCxnSpPr>
              <a:cxnSpLocks noChangeShapeType="1"/>
              <a:stCxn id="20522" idx="0"/>
              <a:endCxn id="20521" idx="4"/>
            </p:cNvCxnSpPr>
            <p:nvPr isPhoto="0" userDrawn="0"/>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hidden="0"/>
            <p:cNvCxnSpPr>
              <a:cxnSpLocks noChangeShapeType="1"/>
              <a:stCxn id="20521" idx="0"/>
              <a:endCxn id="20512" idx="4"/>
            </p:cNvCxnSpPr>
            <p:nvPr isPhoto="0" userDrawn="0"/>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hidden="0"/>
            <p:cNvCxnSpPr>
              <a:cxnSpLocks noChangeShapeType="1"/>
              <a:stCxn id="20511" idx="7"/>
            </p:cNvCxnSpPr>
            <p:nvPr isPhoto="0" userDrawn="0"/>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hidden="0"/>
            <p:cNvCxnSpPr>
              <a:cxnSpLocks noChangeShapeType="1"/>
              <a:stCxn id="20513" idx="1"/>
              <a:endCxn id="20514" idx="5"/>
            </p:cNvCxnSpPr>
            <p:nvPr isPhoto="0" userDrawn="0"/>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hidden="0"/>
            <p:cNvCxnSpPr>
              <a:cxnSpLocks noChangeShapeType="1"/>
              <a:endCxn id="20520" idx="2"/>
            </p:cNvCxnSpPr>
            <p:nvPr isPhoto="0" userDrawn="0"/>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hidden="0"/>
            <p:cNvCxnSpPr>
              <a:cxnSpLocks noChangeShapeType="1"/>
              <a:stCxn id="20517" idx="2"/>
              <a:endCxn id="20520" idx="6"/>
            </p:cNvCxnSpPr>
            <p:nvPr isPhoto="0" userDrawn="0"/>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hidden="0"/>
            <p:cNvCxnSpPr>
              <a:cxnSpLocks noChangeShapeType="1"/>
              <a:stCxn id="20513" idx="7"/>
              <a:endCxn id="20517" idx="3"/>
            </p:cNvCxnSpPr>
            <p:nvPr isPhoto="0" userDrawn="0"/>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hidden="0"/>
            <p:cNvCxnSpPr>
              <a:cxnSpLocks noChangeShapeType="1"/>
              <a:stCxn id="20513" idx="6"/>
              <a:endCxn id="20518" idx="2"/>
            </p:cNvCxnSpPr>
            <p:nvPr isPhoto="0" userDrawn="0"/>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hidden="0"/>
            <p:cNvCxnSpPr>
              <a:cxnSpLocks noChangeShapeType="1"/>
              <a:stCxn id="20521" idx="1"/>
              <a:endCxn id="20517" idx="6"/>
            </p:cNvCxnSpPr>
            <p:nvPr isPhoto="0" userDrawn="0"/>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hidden="0"/>
            <p:cNvCxnSpPr>
              <a:cxnSpLocks noChangeShapeType="1"/>
              <a:stCxn id="20511" idx="6"/>
              <a:endCxn id="20518" idx="3"/>
            </p:cNvCxnSpPr>
            <p:nvPr isPhoto="0" userDrawn="0"/>
          </p:nvCxnSpPr>
          <p:spPr bwMode="auto">
            <a:xfrm flipV="1">
              <a:off x="1068" y="2442"/>
              <a:ext cx="2517" cy="403"/>
            </a:xfrm>
            <a:prstGeom prst="curvedConnector2">
              <a:avLst/>
            </a:prstGeom>
            <a:noFill/>
            <a:ln w="9525">
              <a:solidFill>
                <a:schemeClr val="tx1"/>
              </a:solidFill>
              <a:round/>
              <a:headEnd/>
              <a:tailEnd type="triangle" w="med" len="med"/>
            </a:ln>
          </p:spPr>
        </p:cxnSp>
      </p:grpSp>
      <p:sp>
        <p:nvSpPr>
          <p:cNvPr id="20502" name="Line 114" hidden="0"/>
          <p:cNvSpPr>
            <a:spLocks noChangeShapeType="1"/>
          </p:cNvSpPr>
          <p:nvPr isPhoto="0" userDrawn="0"/>
        </p:nvSpPr>
        <p:spPr bwMode="auto">
          <a:xfrm>
            <a:off x="2" y="3371851"/>
            <a:ext cx="12192001"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20503" name="Text Box 115" hidden="0"/>
          <p:cNvSpPr txBox="1">
            <a:spLocks noChangeArrowheads="1"/>
          </p:cNvSpPr>
          <p:nvPr isPhoto="0" userDrawn="0"/>
        </p:nvSpPr>
        <p:spPr bwMode="auto">
          <a:xfrm>
            <a:off x="376237" y="1371602"/>
            <a:ext cx="2366963" cy="1338824"/>
          </a:xfrm>
          <a:prstGeom prst="rect">
            <a:avLst/>
          </a:prstGeom>
          <a:noFill/>
          <a:ln w="9525">
            <a:noFill/>
            <a:miter lim="800000"/>
            <a:headEnd/>
            <a:tailEnd/>
          </a:ln>
        </p:spPr>
        <p:txBody>
          <a:bodyPr lIns="91432" tIns="45718" rIns="91432" bIns="45718">
            <a:spAutoFit/>
          </a:bodyPr>
          <a:lstStyle/>
          <a:p>
            <a:pPr>
              <a:spcBef>
                <a:spcPts val="0"/>
              </a:spcBef>
              <a:defRPr/>
            </a:pPr>
            <a:r>
              <a:rPr lang="en-US" i="1">
                <a:latin typeface="Calibri"/>
              </a:rPr>
              <a:t>Strategy: </a:t>
            </a:r>
            <a:r>
              <a:rPr lang="en-US" i="1">
                <a:latin typeface="Calibri"/>
              </a:rPr>
              <a:t>expand a </a:t>
            </a:r>
            <a:r>
              <a:rPr lang="en-US" i="1">
                <a:latin typeface="Calibri"/>
              </a:rPr>
              <a:t>shallowest node first</a:t>
            </a:r>
            <a:endParaRPr/>
          </a:p>
          <a:p>
            <a:pPr>
              <a:spcBef>
                <a:spcPts val="0"/>
              </a:spcBef>
              <a:defRPr/>
            </a:pPr>
            <a:r>
              <a:rPr lang="en-US" i="1">
                <a:latin typeface="Calibri"/>
              </a:rPr>
              <a:t>Implementation: Fringe is a FIFO queue</a:t>
            </a:r>
            <a:endParaRPr/>
          </a:p>
        </p:txBody>
      </p:sp>
      <p:pic>
        <p:nvPicPr>
          <p:cNvPr id="1405876388" name="" hidden="0"/>
          <p:cNvPicPr>
            <a:picLocks noChangeAspect="1"/>
          </p:cNvPicPr>
          <p:nvPr isPhoto="0" userDrawn="0"/>
        </p:nvPicPr>
        <p:blipFill>
          <a:blip r:embed="rId2"/>
          <a:stretch/>
        </p:blipFill>
        <p:spPr bwMode="auto">
          <a:xfrm flipH="0" flipV="0">
            <a:off x="2971100" y="3371850"/>
            <a:ext cx="6843640" cy="3501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15698796" name="Rectangle 2" hidden="0"/>
          <p:cNvSpPr>
            <a:spLocks noChangeArrowheads="1" noGrp="1"/>
          </p:cNvSpPr>
          <p:nvPr isPhoto="0" userDrawn="0">
            <p:ph type="title" hasCustomPrompt="0"/>
          </p:nvPr>
        </p:nvSpPr>
        <p:spPr bwMode="auto"/>
        <p:txBody>
          <a:bodyPr/>
          <a:lstStyle/>
          <a:p>
            <a:pPr>
              <a:defRPr/>
            </a:pPr>
            <a:r>
              <a:rPr lang="en-US"/>
              <a:t>Breadth-First Search</a:t>
            </a:r>
            <a:endParaRPr/>
          </a:p>
        </p:txBody>
      </p:sp>
      <p:grpSp>
        <p:nvGrpSpPr>
          <p:cNvPr id="646569270" name="Group 61" hidden="0"/>
          <p:cNvGrpSpPr/>
          <p:nvPr isPhoto="0" userDrawn="0"/>
        </p:nvGrpSpPr>
        <p:grpSpPr bwMode="auto">
          <a:xfrm>
            <a:off x="4589460" y="1358901"/>
            <a:ext cx="3030538" cy="1765299"/>
            <a:chOff x="623" y="1134"/>
            <a:chExt cx="4367" cy="2543"/>
          </a:xfrm>
        </p:grpSpPr>
        <p:sp>
          <p:nvSpPr>
            <p:cNvPr id="1179782237" name="AutoShape 62" hidden="0"/>
            <p:cNvSpPr>
              <a:spLocks noChangeArrowheads="1"/>
            </p:cNvSpPr>
            <p:nvPr isPhoto="0" userDrawn="0"/>
          </p:nvSpPr>
          <p:spPr bwMode="auto">
            <a:xfrm>
              <a:off x="623" y="2624"/>
              <a:ext cx="432" cy="438"/>
            </a:xfrm>
            <a:prstGeom prst="flowChartConnector">
              <a:avLst/>
            </a:prstGeom>
            <a:noFill/>
            <a:ln w="12700">
              <a:solidFill>
                <a:schemeClr val="tx1"/>
              </a:solidFill>
              <a:round/>
              <a:headEnd/>
              <a:tailEnd/>
            </a:ln>
          </p:spPr>
          <p:txBody>
            <a:bodyPr wrap="none" anchor="ctr"/>
            <a:lstStyle/>
            <a:p>
              <a:pPr algn="ctr">
                <a:defRPr/>
              </a:pPr>
              <a:r>
                <a:rPr lang="en-US" sz="1600"/>
                <a:t>S</a:t>
              </a:r>
              <a:endParaRPr/>
            </a:p>
          </p:txBody>
        </p:sp>
        <p:sp>
          <p:nvSpPr>
            <p:cNvPr id="1368178862" name="AutoShape 63" hidden="0"/>
            <p:cNvSpPr>
              <a:spLocks noChangeArrowheads="1"/>
            </p:cNvSpPr>
            <p:nvPr isPhoto="0" userDrawn="0"/>
          </p:nvSpPr>
          <p:spPr bwMode="auto">
            <a:xfrm>
              <a:off x="4559" y="1134"/>
              <a:ext cx="432" cy="438"/>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351066560" name="AutoShape 64" hidden="0"/>
            <p:cNvSpPr>
              <a:spLocks noChangeArrowheads="1"/>
            </p:cNvSpPr>
            <p:nvPr isPhoto="0" userDrawn="0"/>
          </p:nvSpPr>
          <p:spPr bwMode="auto">
            <a:xfrm>
              <a:off x="1877" y="2230"/>
              <a:ext cx="432" cy="437"/>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1507233871" name="AutoShape 65" hidden="0"/>
            <p:cNvSpPr>
              <a:spLocks noChangeArrowheads="1"/>
            </p:cNvSpPr>
            <p:nvPr isPhoto="0" userDrawn="0"/>
          </p:nvSpPr>
          <p:spPr bwMode="auto">
            <a:xfrm>
              <a:off x="969" y="1572"/>
              <a:ext cx="432" cy="437"/>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1598552462" name="AutoShape 66" hidden="0"/>
            <p:cNvSpPr>
              <a:spLocks noChangeArrowheads="1"/>
            </p:cNvSpPr>
            <p:nvPr isPhoto="0" userDrawn="0"/>
          </p:nvSpPr>
          <p:spPr bwMode="auto">
            <a:xfrm>
              <a:off x="1400" y="3107"/>
              <a:ext cx="432" cy="437"/>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865821583" name="AutoShape 67" hidden="0"/>
            <p:cNvSpPr>
              <a:spLocks noChangeArrowheads="1"/>
            </p:cNvSpPr>
            <p:nvPr isPhoto="0" userDrawn="0"/>
          </p:nvSpPr>
          <p:spPr bwMode="auto">
            <a:xfrm>
              <a:off x="2439" y="3238"/>
              <a:ext cx="432" cy="438"/>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2028068608" name="AutoShape 68" hidden="0"/>
            <p:cNvSpPr>
              <a:spLocks noChangeArrowheads="1"/>
            </p:cNvSpPr>
            <p:nvPr isPhoto="0" userDrawn="0"/>
          </p:nvSpPr>
          <p:spPr bwMode="auto">
            <a:xfrm>
              <a:off x="2916" y="1528"/>
              <a:ext cx="432" cy="437"/>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1248377609" name="AutoShape 69" hidden="0"/>
            <p:cNvSpPr>
              <a:spLocks noChangeArrowheads="1"/>
            </p:cNvSpPr>
            <p:nvPr isPhoto="0" userDrawn="0"/>
          </p:nvSpPr>
          <p:spPr bwMode="auto">
            <a:xfrm>
              <a:off x="3521" y="2054"/>
              <a:ext cx="432" cy="438"/>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51718526" name="AutoShape 70" hidden="0"/>
            <p:cNvSpPr>
              <a:spLocks noChangeArrowheads="1"/>
            </p:cNvSpPr>
            <p:nvPr isPhoto="0" userDrawn="0"/>
          </p:nvSpPr>
          <p:spPr bwMode="auto">
            <a:xfrm>
              <a:off x="3174" y="2668"/>
              <a:ext cx="432" cy="438"/>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1215204936" name="AutoShape 71" hidden="0"/>
            <p:cNvSpPr>
              <a:spLocks noChangeArrowheads="1"/>
            </p:cNvSpPr>
            <p:nvPr isPhoto="0" userDrawn="0"/>
          </p:nvSpPr>
          <p:spPr bwMode="auto">
            <a:xfrm>
              <a:off x="1747" y="1177"/>
              <a:ext cx="432" cy="437"/>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490567577" name="AutoShape 72" hidden="0"/>
            <p:cNvSpPr>
              <a:spLocks noChangeArrowheads="1"/>
            </p:cNvSpPr>
            <p:nvPr isPhoto="0" userDrawn="0"/>
          </p:nvSpPr>
          <p:spPr bwMode="auto">
            <a:xfrm>
              <a:off x="4429" y="2317"/>
              <a:ext cx="432" cy="438"/>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1708259427" name="AutoShape 73" hidden="0"/>
            <p:cNvSpPr>
              <a:spLocks noChangeArrowheads="1"/>
            </p:cNvSpPr>
            <p:nvPr isPhoto="0" userDrawn="0"/>
          </p:nvSpPr>
          <p:spPr bwMode="auto">
            <a:xfrm>
              <a:off x="4257" y="3107"/>
              <a:ext cx="432" cy="437"/>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383704289" name="AutoShape 74" hidden="0"/>
            <p:cNvCxnSpPr>
              <a:cxnSpLocks noChangeShapeType="1"/>
              <a:stCxn id="1179782237" idx="5"/>
              <a:endCxn id="1598552462" idx="2"/>
            </p:cNvCxnSpPr>
            <p:nvPr isPhoto="0" userDrawn="0"/>
          </p:nvCxnSpPr>
          <p:spPr bwMode="auto">
            <a:xfrm>
              <a:off x="992" y="3011"/>
              <a:ext cx="396" cy="315"/>
            </a:xfrm>
            <a:prstGeom prst="straightConnector1">
              <a:avLst/>
            </a:prstGeom>
            <a:noFill/>
            <a:ln w="9525">
              <a:solidFill>
                <a:schemeClr val="tx1"/>
              </a:solidFill>
              <a:round/>
              <a:headEnd/>
              <a:tailEnd type="triangle" w="med" len="med"/>
            </a:ln>
          </p:spPr>
        </p:cxnSp>
        <p:cxnSp>
          <p:nvCxnSpPr>
            <p:cNvPr id="424808732" name="AutoShape 75" hidden="0"/>
            <p:cNvCxnSpPr>
              <a:cxnSpLocks noChangeShapeType="1"/>
              <a:stCxn id="1598552462" idx="5"/>
              <a:endCxn id="865821583" idx="2"/>
            </p:cNvCxnSpPr>
            <p:nvPr isPhoto="0" userDrawn="0"/>
          </p:nvCxnSpPr>
          <p:spPr bwMode="auto">
            <a:xfrm flipV="1">
              <a:off x="1771" y="3458"/>
              <a:ext cx="655" cy="34"/>
            </a:xfrm>
            <a:prstGeom prst="straightConnector1">
              <a:avLst/>
            </a:prstGeom>
            <a:noFill/>
            <a:ln w="9525">
              <a:solidFill>
                <a:schemeClr val="tx1"/>
              </a:solidFill>
              <a:round/>
              <a:headEnd/>
              <a:tailEnd type="triangle" w="med" len="med"/>
            </a:ln>
          </p:spPr>
        </p:cxnSp>
        <p:cxnSp>
          <p:nvCxnSpPr>
            <p:cNvPr id="221613101" name="AutoShape 76" hidden="0"/>
            <p:cNvCxnSpPr>
              <a:cxnSpLocks noChangeShapeType="1"/>
              <a:stCxn id="251718526" idx="3"/>
              <a:endCxn id="865821583" idx="7"/>
            </p:cNvCxnSpPr>
            <p:nvPr isPhoto="0" userDrawn="0"/>
          </p:nvCxnSpPr>
          <p:spPr bwMode="auto">
            <a:xfrm flipH="1">
              <a:off x="2809" y="3055"/>
              <a:ext cx="428" cy="234"/>
            </a:xfrm>
            <a:prstGeom prst="straightConnector1">
              <a:avLst/>
            </a:prstGeom>
            <a:noFill/>
            <a:ln w="9525">
              <a:solidFill>
                <a:schemeClr val="tx1"/>
              </a:solidFill>
              <a:round/>
              <a:headEnd/>
              <a:tailEnd type="triangle" w="med" len="med"/>
            </a:ln>
          </p:spPr>
        </p:cxnSp>
        <p:cxnSp>
          <p:nvCxnSpPr>
            <p:cNvPr id="189251856" name="AutoShape 77" hidden="0"/>
            <p:cNvCxnSpPr>
              <a:cxnSpLocks noChangeShapeType="1"/>
              <a:stCxn id="251718526" idx="2"/>
              <a:endCxn id="1598552462" idx="6"/>
            </p:cNvCxnSpPr>
            <p:nvPr isPhoto="0" userDrawn="0"/>
          </p:nvCxnSpPr>
          <p:spPr bwMode="auto">
            <a:xfrm flipH="1">
              <a:off x="1846" y="2889"/>
              <a:ext cx="1316" cy="437"/>
            </a:xfrm>
            <a:prstGeom prst="straightConnector1">
              <a:avLst/>
            </a:prstGeom>
            <a:noFill/>
            <a:ln w="9525">
              <a:solidFill>
                <a:schemeClr val="tx1"/>
              </a:solidFill>
              <a:round/>
              <a:headEnd/>
              <a:tailEnd type="triangle" w="med" len="med"/>
            </a:ln>
          </p:spPr>
        </p:cxnSp>
        <p:cxnSp>
          <p:nvCxnSpPr>
            <p:cNvPr id="1463720752" name="AutoShape 78" hidden="0"/>
            <p:cNvCxnSpPr>
              <a:cxnSpLocks noChangeShapeType="1"/>
              <a:stCxn id="1248377609" idx="4"/>
              <a:endCxn id="251718526" idx="7"/>
            </p:cNvCxnSpPr>
            <p:nvPr isPhoto="0" userDrawn="0"/>
          </p:nvCxnSpPr>
          <p:spPr bwMode="auto">
            <a:xfrm flipH="1">
              <a:off x="3544" y="2505"/>
              <a:ext cx="192" cy="214"/>
            </a:xfrm>
            <a:prstGeom prst="straightConnector1">
              <a:avLst/>
            </a:prstGeom>
            <a:noFill/>
            <a:ln w="9525">
              <a:solidFill>
                <a:schemeClr val="tx1"/>
              </a:solidFill>
              <a:round/>
              <a:headEnd/>
              <a:tailEnd type="triangle" w="med" len="med"/>
            </a:ln>
          </p:spPr>
        </p:cxnSp>
        <p:cxnSp>
          <p:nvCxnSpPr>
            <p:cNvPr id="1155203926" name="AutoShape 79" hidden="0"/>
            <p:cNvCxnSpPr>
              <a:cxnSpLocks noChangeShapeType="1"/>
              <a:stCxn id="1248377609" idx="5"/>
              <a:endCxn id="1708259427" idx="1"/>
            </p:cNvCxnSpPr>
            <p:nvPr isPhoto="0" userDrawn="0"/>
          </p:nvCxnSpPr>
          <p:spPr bwMode="auto">
            <a:xfrm>
              <a:off x="3890" y="2441"/>
              <a:ext cx="428" cy="717"/>
            </a:xfrm>
            <a:prstGeom prst="straightConnector1">
              <a:avLst/>
            </a:prstGeom>
            <a:noFill/>
            <a:ln w="9525">
              <a:solidFill>
                <a:schemeClr val="tx1"/>
              </a:solidFill>
              <a:round/>
              <a:headEnd/>
              <a:tailEnd type="triangle" w="med" len="med"/>
            </a:ln>
          </p:spPr>
        </p:cxnSp>
        <p:cxnSp>
          <p:nvCxnSpPr>
            <p:cNvPr id="599357984" name="AutoShape 80" hidden="0"/>
            <p:cNvCxnSpPr>
              <a:cxnSpLocks noChangeShapeType="1"/>
              <a:stCxn id="1708259427" idx="0"/>
              <a:endCxn id="490567577" idx="4"/>
            </p:cNvCxnSpPr>
            <p:nvPr isPhoto="0" userDrawn="0"/>
          </p:nvCxnSpPr>
          <p:spPr bwMode="auto">
            <a:xfrm flipV="1">
              <a:off x="4473" y="2768"/>
              <a:ext cx="172" cy="326"/>
            </a:xfrm>
            <a:prstGeom prst="straightConnector1">
              <a:avLst/>
            </a:prstGeom>
            <a:noFill/>
            <a:ln w="12700">
              <a:solidFill>
                <a:schemeClr val="tx1"/>
              </a:solidFill>
              <a:round/>
              <a:headEnd/>
              <a:tailEnd type="triangle" w="med" len="med"/>
            </a:ln>
          </p:spPr>
        </p:cxnSp>
        <p:cxnSp>
          <p:nvCxnSpPr>
            <p:cNvPr id="1704053806" name="AutoShape 81" hidden="0"/>
            <p:cNvCxnSpPr>
              <a:cxnSpLocks noChangeShapeType="1"/>
              <a:stCxn id="490567577" idx="0"/>
              <a:endCxn id="1368178862" idx="4"/>
            </p:cNvCxnSpPr>
            <p:nvPr isPhoto="0" userDrawn="0"/>
          </p:nvCxnSpPr>
          <p:spPr bwMode="auto">
            <a:xfrm flipV="1">
              <a:off x="4645" y="1584"/>
              <a:ext cx="129" cy="720"/>
            </a:xfrm>
            <a:prstGeom prst="straightConnector1">
              <a:avLst/>
            </a:prstGeom>
            <a:noFill/>
            <a:ln w="9525">
              <a:solidFill>
                <a:schemeClr val="tx1"/>
              </a:solidFill>
              <a:round/>
              <a:headEnd/>
              <a:tailEnd type="triangle" w="med" len="med"/>
            </a:ln>
          </p:spPr>
        </p:cxnSp>
        <p:cxnSp>
          <p:nvCxnSpPr>
            <p:cNvPr id="391749151" name="AutoShape 82" hidden="0"/>
            <p:cNvCxnSpPr>
              <a:cxnSpLocks noChangeShapeType="1"/>
              <a:stCxn id="1179782237" idx="7"/>
            </p:cNvCxnSpPr>
            <p:nvPr isPhoto="0" userDrawn="0"/>
          </p:nvCxnSpPr>
          <p:spPr bwMode="auto">
            <a:xfrm flipV="1">
              <a:off x="992" y="2437"/>
              <a:ext cx="884" cy="238"/>
            </a:xfrm>
            <a:prstGeom prst="straightConnector1">
              <a:avLst/>
            </a:prstGeom>
            <a:noFill/>
            <a:ln w="9525">
              <a:solidFill>
                <a:schemeClr val="tx1"/>
              </a:solidFill>
              <a:round/>
              <a:headEnd/>
              <a:tailEnd type="triangle" w="med" len="med"/>
            </a:ln>
          </p:spPr>
        </p:cxnSp>
        <p:cxnSp>
          <p:nvCxnSpPr>
            <p:cNvPr id="182624645" name="AutoShape 83" hidden="0"/>
            <p:cNvCxnSpPr>
              <a:cxnSpLocks noChangeShapeType="1"/>
              <a:stCxn id="1351066560" idx="1"/>
              <a:endCxn id="1507233871" idx="5"/>
            </p:cNvCxnSpPr>
            <p:nvPr isPhoto="0" userDrawn="0"/>
          </p:nvCxnSpPr>
          <p:spPr bwMode="auto">
            <a:xfrm flipH="1" flipV="1">
              <a:off x="1338" y="1958"/>
              <a:ext cx="601" cy="323"/>
            </a:xfrm>
            <a:prstGeom prst="straightConnector1">
              <a:avLst/>
            </a:prstGeom>
            <a:noFill/>
            <a:ln w="9525">
              <a:solidFill>
                <a:schemeClr val="tx1"/>
              </a:solidFill>
              <a:round/>
              <a:headEnd/>
              <a:tailEnd type="triangle" w="med" len="med"/>
            </a:ln>
          </p:spPr>
        </p:cxnSp>
        <p:cxnSp>
          <p:nvCxnSpPr>
            <p:cNvPr id="1028406515" name="AutoShape 84" hidden="0"/>
            <p:cNvCxnSpPr>
              <a:cxnSpLocks noChangeShapeType="1"/>
              <a:endCxn id="1215204936" idx="2"/>
            </p:cNvCxnSpPr>
            <p:nvPr isPhoto="0" userDrawn="0"/>
          </p:nvCxnSpPr>
          <p:spPr bwMode="auto">
            <a:xfrm flipV="1">
              <a:off x="1346" y="1396"/>
              <a:ext cx="388" cy="239"/>
            </a:xfrm>
            <a:prstGeom prst="straightConnector1">
              <a:avLst/>
            </a:prstGeom>
            <a:noFill/>
            <a:ln w="9525">
              <a:solidFill>
                <a:schemeClr val="tx1"/>
              </a:solidFill>
              <a:round/>
              <a:headEnd/>
              <a:tailEnd type="triangle" w="med" len="med"/>
            </a:ln>
          </p:spPr>
        </p:cxnSp>
        <p:cxnSp>
          <p:nvCxnSpPr>
            <p:cNvPr id="807480290" name="AutoShape 85" hidden="0"/>
            <p:cNvCxnSpPr>
              <a:cxnSpLocks noChangeShapeType="1"/>
              <a:stCxn id="2028068608" idx="2"/>
              <a:endCxn id="1215204936" idx="6"/>
            </p:cNvCxnSpPr>
            <p:nvPr isPhoto="0" userDrawn="0"/>
          </p:nvCxnSpPr>
          <p:spPr bwMode="auto">
            <a:xfrm flipH="1" flipV="1">
              <a:off x="2192" y="1396"/>
              <a:ext cx="711" cy="351"/>
            </a:xfrm>
            <a:prstGeom prst="straightConnector1">
              <a:avLst/>
            </a:prstGeom>
            <a:noFill/>
            <a:ln w="9525">
              <a:solidFill>
                <a:schemeClr val="tx1"/>
              </a:solidFill>
              <a:round/>
              <a:headEnd/>
              <a:tailEnd type="triangle" w="med" len="med"/>
            </a:ln>
          </p:spPr>
        </p:cxnSp>
        <p:cxnSp>
          <p:nvCxnSpPr>
            <p:cNvPr id="680778809" name="AutoShape 86" hidden="0"/>
            <p:cNvCxnSpPr>
              <a:cxnSpLocks noChangeShapeType="1"/>
              <a:stCxn id="1351066560" idx="7"/>
              <a:endCxn id="2028068608" idx="3"/>
            </p:cNvCxnSpPr>
            <p:nvPr isPhoto="0" userDrawn="0"/>
          </p:nvCxnSpPr>
          <p:spPr bwMode="auto">
            <a:xfrm flipV="1">
              <a:off x="2247" y="1914"/>
              <a:ext cx="730" cy="367"/>
            </a:xfrm>
            <a:prstGeom prst="straightConnector1">
              <a:avLst/>
            </a:prstGeom>
            <a:noFill/>
            <a:ln w="9525">
              <a:solidFill>
                <a:schemeClr val="tx1"/>
              </a:solidFill>
              <a:round/>
              <a:headEnd/>
              <a:tailEnd type="triangle" w="med" len="med"/>
            </a:ln>
          </p:spPr>
        </p:cxnSp>
        <p:cxnSp>
          <p:nvCxnSpPr>
            <p:cNvPr id="393956569" name="AutoShape 87" hidden="0"/>
            <p:cNvCxnSpPr>
              <a:cxnSpLocks noChangeShapeType="1"/>
              <a:stCxn id="1351066560" idx="6"/>
              <a:endCxn id="1248377609" idx="2"/>
            </p:cNvCxnSpPr>
            <p:nvPr isPhoto="0" userDrawn="0"/>
          </p:nvCxnSpPr>
          <p:spPr bwMode="auto">
            <a:xfrm flipV="1">
              <a:off x="2322" y="2274"/>
              <a:ext cx="1186" cy="174"/>
            </a:xfrm>
            <a:prstGeom prst="straightConnector1">
              <a:avLst/>
            </a:prstGeom>
            <a:noFill/>
            <a:ln w="9525">
              <a:solidFill>
                <a:schemeClr val="tx1"/>
              </a:solidFill>
              <a:round/>
              <a:headEnd/>
              <a:tailEnd type="triangle" w="med" len="med"/>
            </a:ln>
          </p:spPr>
        </p:cxnSp>
        <p:cxnSp>
          <p:nvCxnSpPr>
            <p:cNvPr id="779274888" name="AutoShape 88" hidden="0"/>
            <p:cNvCxnSpPr>
              <a:cxnSpLocks noChangeShapeType="1"/>
              <a:stCxn id="490567577" idx="1"/>
              <a:endCxn id="2028068608" idx="6"/>
            </p:cNvCxnSpPr>
            <p:nvPr isPhoto="0" userDrawn="0"/>
          </p:nvCxnSpPr>
          <p:spPr bwMode="auto">
            <a:xfrm rot="5399978" flipH="1">
              <a:off x="3615" y="1492"/>
              <a:ext cx="621" cy="1131"/>
            </a:xfrm>
            <a:prstGeom prst="curvedConnector2">
              <a:avLst/>
            </a:prstGeom>
            <a:noFill/>
            <a:ln w="9525">
              <a:solidFill>
                <a:schemeClr val="tx1"/>
              </a:solidFill>
              <a:round/>
              <a:headEnd/>
              <a:tailEnd type="triangle" w="med" len="med"/>
            </a:ln>
          </p:spPr>
        </p:cxnSp>
        <p:cxnSp>
          <p:nvCxnSpPr>
            <p:cNvPr id="696082445" name="AutoShape 89" hidden="0"/>
            <p:cNvCxnSpPr>
              <a:cxnSpLocks noChangeShapeType="1"/>
              <a:stCxn id="1179782237" idx="6"/>
              <a:endCxn id="1248377609" idx="3"/>
            </p:cNvCxnSpPr>
            <p:nvPr isPhoto="0" userDrawn="0"/>
          </p:nvCxnSpPr>
          <p:spPr bwMode="auto">
            <a:xfrm flipV="1">
              <a:off x="1067" y="2441"/>
              <a:ext cx="2516" cy="402"/>
            </a:xfrm>
            <a:prstGeom prst="curvedConnector2">
              <a:avLst/>
            </a:prstGeom>
            <a:noFill/>
            <a:ln w="9525">
              <a:solidFill>
                <a:schemeClr val="tx1"/>
              </a:solidFill>
              <a:round/>
              <a:headEnd/>
              <a:tailEnd type="triangle" w="med" len="med"/>
            </a:ln>
          </p:spPr>
        </p:cxnSp>
      </p:grpSp>
      <p:sp>
        <p:nvSpPr>
          <p:cNvPr id="1698573173" name="Line 114" hidden="0"/>
          <p:cNvSpPr>
            <a:spLocks noChangeShapeType="1"/>
          </p:cNvSpPr>
          <p:nvPr isPhoto="0" userDrawn="0"/>
        </p:nvSpPr>
        <p:spPr bwMode="auto">
          <a:xfrm>
            <a:off x="1" y="3371850"/>
            <a:ext cx="12192000"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1548924325" name="Text Box 115" hidden="0"/>
          <p:cNvSpPr txBox="1">
            <a:spLocks noChangeArrowheads="1"/>
          </p:cNvSpPr>
          <p:nvPr isPhoto="0" userDrawn="0"/>
        </p:nvSpPr>
        <p:spPr bwMode="auto">
          <a:xfrm>
            <a:off x="376236" y="1371601"/>
            <a:ext cx="2366962"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a:t>
            </a:r>
            <a:r>
              <a:rPr lang="en-US" i="1">
                <a:latin typeface="Calibri"/>
              </a:rPr>
              <a:t>expand a </a:t>
            </a:r>
            <a:r>
              <a:rPr lang="en-US" i="1">
                <a:latin typeface="Calibri"/>
              </a:rPr>
              <a:t>shallowest node first</a:t>
            </a:r>
            <a:endParaRPr/>
          </a:p>
          <a:p>
            <a:pPr>
              <a:spcBef>
                <a:spcPts val="0"/>
              </a:spcBef>
              <a:defRPr/>
            </a:pPr>
            <a:r>
              <a:rPr lang="en-US" i="1">
                <a:latin typeface="Calibri"/>
              </a:rPr>
              <a:t>Implementation: Fringe is a FIFO queue</a:t>
            </a:r>
            <a:endParaRPr/>
          </a:p>
        </p:txBody>
      </p:sp>
      <p:pic>
        <p:nvPicPr>
          <p:cNvPr id="1258241980" name="" hidden="0"/>
          <p:cNvPicPr>
            <a:picLocks noChangeAspect="1"/>
          </p:cNvPicPr>
          <p:nvPr isPhoto="0" userDrawn="0"/>
        </p:nvPicPr>
        <p:blipFill>
          <a:blip r:embed="rId2"/>
          <a:stretch/>
        </p:blipFill>
        <p:spPr bwMode="auto">
          <a:xfrm flipH="0" flipV="0">
            <a:off x="2971099" y="3371850"/>
            <a:ext cx="6843639" cy="3501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20287420" name="Rectangle 2" hidden="0"/>
          <p:cNvSpPr>
            <a:spLocks noChangeArrowheads="1" noGrp="1"/>
          </p:cNvSpPr>
          <p:nvPr isPhoto="0" userDrawn="0">
            <p:ph type="title" hasCustomPrompt="0"/>
          </p:nvPr>
        </p:nvSpPr>
        <p:spPr bwMode="auto"/>
        <p:txBody>
          <a:bodyPr/>
          <a:lstStyle/>
          <a:p>
            <a:pPr>
              <a:defRPr/>
            </a:pPr>
            <a:r>
              <a:rPr lang="en-US"/>
              <a:t>Breadth-First Search</a:t>
            </a:r>
            <a:endParaRPr/>
          </a:p>
        </p:txBody>
      </p:sp>
      <p:grpSp>
        <p:nvGrpSpPr>
          <p:cNvPr id="894895868" name="Group 3" hidden="0"/>
          <p:cNvGrpSpPr/>
          <p:nvPr isPhoto="0" userDrawn="0"/>
        </p:nvGrpSpPr>
        <p:grpSpPr bwMode="auto">
          <a:xfrm>
            <a:off x="3219446" y="3498852"/>
            <a:ext cx="5486400" cy="3355589"/>
            <a:chOff x="47" y="2331"/>
            <a:chExt cx="3456" cy="2405"/>
          </a:xfrm>
        </p:grpSpPr>
        <p:sp>
          <p:nvSpPr>
            <p:cNvPr id="188617052" name="Text Box 4" hidden="0"/>
            <p:cNvSpPr txBox="1">
              <a:spLocks noChangeArrowheads="1"/>
            </p:cNvSpPr>
            <p:nvPr isPhoto="0" userDrawn="0"/>
          </p:nvSpPr>
          <p:spPr bwMode="auto">
            <a:xfrm>
              <a:off x="1728" y="2331"/>
              <a:ext cx="623" cy="243"/>
            </a:xfrm>
            <a:prstGeom prst="rect">
              <a:avLst/>
            </a:prstGeom>
            <a:noFill/>
            <a:ln w="9525">
              <a:noFill/>
              <a:miter/>
              <a:headEnd/>
              <a:tailEnd/>
            </a:ln>
          </p:spPr>
          <p:txBody>
            <a:bodyPr>
              <a:spAutoFit/>
            </a:bodyPr>
            <a:lstStyle/>
            <a:p>
              <a:pPr algn="ctr">
                <a:spcBef>
                  <a:spcPts val="0"/>
                </a:spcBef>
                <a:defRPr/>
              </a:pPr>
              <a:r>
                <a:rPr lang="en-US" sz="1600"/>
                <a:t>S</a:t>
              </a:r>
              <a:endParaRPr/>
            </a:p>
          </p:txBody>
        </p:sp>
        <p:sp>
          <p:nvSpPr>
            <p:cNvPr id="692386631" name="Text Box 5" hidden="0"/>
            <p:cNvSpPr txBox="1">
              <a:spLocks noChangeArrowheads="1"/>
            </p:cNvSpPr>
            <p:nvPr isPhoto="0" userDrawn="0"/>
          </p:nvSpPr>
          <p:spPr bwMode="auto">
            <a:xfrm>
              <a:off x="47"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918794765" name="Text Box 6" hidden="0"/>
            <p:cNvSpPr txBox="1">
              <a:spLocks noChangeArrowheads="1"/>
            </p:cNvSpPr>
            <p:nvPr isPhoto="0" userDrawn="0"/>
          </p:nvSpPr>
          <p:spPr bwMode="auto">
            <a:xfrm>
              <a:off x="47" y="3033"/>
              <a:ext cx="239" cy="264"/>
            </a:xfrm>
            <a:prstGeom prst="rect">
              <a:avLst/>
            </a:prstGeom>
            <a:noFill/>
            <a:ln w="9525">
              <a:noFill/>
              <a:miter/>
              <a:headEnd/>
              <a:tailEnd/>
            </a:ln>
          </p:spPr>
          <p:txBody>
            <a:bodyPr>
              <a:spAutoFit/>
            </a:bodyPr>
            <a:lstStyle/>
            <a:p>
              <a:pPr algn="ctr">
                <a:spcBef>
                  <a:spcPts val="0"/>
                </a:spcBef>
                <a:defRPr/>
              </a:pPr>
              <a:r>
                <a:rPr lang="en-US" i="1"/>
                <a:t>b</a:t>
              </a:r>
              <a:endParaRPr/>
            </a:p>
          </p:txBody>
        </p:sp>
        <p:sp>
          <p:nvSpPr>
            <p:cNvPr id="586005221" name="Text Box 7" hidden="0"/>
            <p:cNvSpPr txBox="1">
              <a:spLocks noChangeArrowheads="1"/>
            </p:cNvSpPr>
            <p:nvPr isPhoto="0" userDrawn="0"/>
          </p:nvSpPr>
          <p:spPr bwMode="auto">
            <a:xfrm>
              <a:off x="383" y="2687"/>
              <a:ext cx="239" cy="264"/>
            </a:xfrm>
            <a:prstGeom prst="rect">
              <a:avLst/>
            </a:prstGeom>
            <a:noFill/>
            <a:ln w="9525">
              <a:noFill/>
              <a:miter/>
              <a:headEnd/>
              <a:tailEnd/>
            </a:ln>
          </p:spPr>
          <p:txBody>
            <a:bodyPr>
              <a:spAutoFit/>
            </a:bodyPr>
            <a:lstStyle/>
            <a:p>
              <a:pPr algn="ctr">
                <a:spcBef>
                  <a:spcPts val="0"/>
                </a:spcBef>
                <a:defRPr/>
              </a:pPr>
              <a:r>
                <a:rPr lang="en-US" i="1"/>
                <a:t>d</a:t>
              </a:r>
              <a:endParaRPr/>
            </a:p>
          </p:txBody>
        </p:sp>
        <p:sp>
          <p:nvSpPr>
            <p:cNvPr id="1785941254" name="Text Box 8" hidden="0"/>
            <p:cNvSpPr txBox="1">
              <a:spLocks noChangeArrowheads="1"/>
            </p:cNvSpPr>
            <p:nvPr isPhoto="0" userDrawn="0"/>
          </p:nvSpPr>
          <p:spPr bwMode="auto">
            <a:xfrm>
              <a:off x="3263" y="2639"/>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656762681" name="Text Box 9" hidden="0"/>
            <p:cNvSpPr txBox="1">
              <a:spLocks noChangeArrowheads="1"/>
            </p:cNvSpPr>
            <p:nvPr isPhoto="0" userDrawn="0"/>
          </p:nvSpPr>
          <p:spPr bwMode="auto">
            <a:xfrm>
              <a:off x="479" y="3416"/>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sp>
          <p:nvSpPr>
            <p:cNvPr id="638665576" name="Text Box 10" hidden="0"/>
            <p:cNvSpPr txBox="1">
              <a:spLocks noChangeArrowheads="1"/>
            </p:cNvSpPr>
            <p:nvPr isPhoto="0" userDrawn="0"/>
          </p:nvSpPr>
          <p:spPr bwMode="auto">
            <a:xfrm>
              <a:off x="479" y="303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cxnSp>
          <p:nvCxnSpPr>
            <p:cNvPr id="483331986" name="AutoShape 11" hidden="0"/>
            <p:cNvCxnSpPr>
              <a:cxnSpLocks noChangeShapeType="1"/>
              <a:stCxn id="586005221" idx="2"/>
              <a:endCxn id="918794765" idx="0"/>
            </p:cNvCxnSpPr>
            <p:nvPr isPhoto="0" userDrawn="0"/>
          </p:nvCxnSpPr>
          <p:spPr bwMode="auto">
            <a:xfrm flipH="1">
              <a:off x="167" y="2952"/>
              <a:ext cx="334" cy="79"/>
            </a:xfrm>
            <a:prstGeom prst="straightConnector1">
              <a:avLst/>
            </a:prstGeom>
            <a:noFill/>
            <a:ln w="9525">
              <a:solidFill>
                <a:schemeClr val="tx1"/>
              </a:solidFill>
              <a:round/>
              <a:headEnd/>
              <a:tailEnd/>
            </a:ln>
          </p:spPr>
        </p:cxnSp>
        <p:cxnSp>
          <p:nvCxnSpPr>
            <p:cNvPr id="1509071599" name="AutoShape 12" hidden="0"/>
            <p:cNvCxnSpPr>
              <a:cxnSpLocks noChangeShapeType="1"/>
              <a:stCxn id="586005221" idx="2"/>
              <a:endCxn id="638665576" idx="0"/>
            </p:cNvCxnSpPr>
            <p:nvPr isPhoto="0" userDrawn="0"/>
          </p:nvCxnSpPr>
          <p:spPr bwMode="auto">
            <a:xfrm>
              <a:off x="504" y="2952"/>
              <a:ext cx="95" cy="79"/>
            </a:xfrm>
            <a:prstGeom prst="straightConnector1">
              <a:avLst/>
            </a:prstGeom>
            <a:noFill/>
            <a:ln w="9525">
              <a:solidFill>
                <a:schemeClr val="tx1"/>
              </a:solidFill>
              <a:round/>
              <a:headEnd/>
              <a:tailEnd/>
            </a:ln>
          </p:spPr>
        </p:cxnSp>
        <p:cxnSp>
          <p:nvCxnSpPr>
            <p:cNvPr id="10837132" name="AutoShape 13" hidden="0"/>
            <p:cNvCxnSpPr>
              <a:cxnSpLocks noChangeShapeType="1"/>
              <a:stCxn id="918794765" idx="2"/>
              <a:endCxn id="692386631" idx="0"/>
            </p:cNvCxnSpPr>
            <p:nvPr isPhoto="0" userDrawn="0"/>
          </p:nvCxnSpPr>
          <p:spPr bwMode="auto">
            <a:xfrm>
              <a:off x="167" y="3297"/>
              <a:ext cx="0" cy="118"/>
            </a:xfrm>
            <a:prstGeom prst="straightConnector1">
              <a:avLst/>
            </a:prstGeom>
            <a:noFill/>
            <a:ln w="9525">
              <a:solidFill>
                <a:schemeClr val="tx1"/>
              </a:solidFill>
              <a:round/>
              <a:headEnd/>
              <a:tailEnd/>
            </a:ln>
          </p:spPr>
        </p:cxnSp>
        <p:cxnSp>
          <p:nvCxnSpPr>
            <p:cNvPr id="1515953604" name="AutoShape 14" hidden="0"/>
            <p:cNvCxnSpPr>
              <a:cxnSpLocks noChangeShapeType="1"/>
              <a:stCxn id="638665576" idx="2"/>
              <a:endCxn id="656762681" idx="0"/>
            </p:cNvCxnSpPr>
            <p:nvPr isPhoto="0" userDrawn="0"/>
          </p:nvCxnSpPr>
          <p:spPr bwMode="auto">
            <a:xfrm>
              <a:off x="599" y="3297"/>
              <a:ext cx="0" cy="118"/>
            </a:xfrm>
            <a:prstGeom prst="straightConnector1">
              <a:avLst/>
            </a:prstGeom>
            <a:noFill/>
            <a:ln w="9525">
              <a:solidFill>
                <a:schemeClr val="tx1"/>
              </a:solidFill>
              <a:round/>
              <a:headEnd/>
              <a:tailEnd/>
            </a:ln>
          </p:spPr>
        </p:cxnSp>
        <p:grpSp>
          <p:nvGrpSpPr>
            <p:cNvPr id="368391796" name="Group 15" hidden="0"/>
            <p:cNvGrpSpPr/>
            <p:nvPr isPhoto="0" userDrawn="0"/>
          </p:nvGrpSpPr>
          <p:grpSpPr bwMode="auto">
            <a:xfrm>
              <a:off x="1775" y="2639"/>
              <a:ext cx="1103" cy="1713"/>
              <a:chOff x="1152" y="2639"/>
              <a:chExt cx="1103" cy="1713"/>
            </a:xfrm>
          </p:grpSpPr>
          <p:sp>
            <p:nvSpPr>
              <p:cNvPr id="1096380237" name="Text Box 16"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59870409" name="Text Box 17"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736107937" name="Text Box 18"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61224947" name="Text Box 19"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244638615" name="Text Box 20"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723733954" name="Text Box 21"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301971836" name="Text Box 22"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2110389836" name="Text Box 23"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719478502" name="Text Box 24"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a:t>G</a:t>
                </a:r>
                <a:endParaRPr/>
              </a:p>
            </p:txBody>
          </p:sp>
          <p:sp>
            <p:nvSpPr>
              <p:cNvPr id="1136278401" name="Text Box 25"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703928439" name="AutoShape 26" hidden="0"/>
              <p:cNvCxnSpPr>
                <a:cxnSpLocks noChangeShapeType="1"/>
                <a:stCxn id="1096380237" idx="2"/>
                <a:endCxn id="736107937"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997848203" name="AutoShape 27" hidden="0"/>
              <p:cNvCxnSpPr>
                <a:cxnSpLocks noChangeShapeType="1"/>
                <a:stCxn id="1096380237" idx="2"/>
                <a:endCxn id="124463861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456605958" name="AutoShape 28" hidden="0"/>
              <p:cNvCxnSpPr>
                <a:cxnSpLocks noChangeShapeType="1"/>
                <a:stCxn id="736107937" idx="2"/>
                <a:endCxn id="59870409"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2012550563" name="AutoShape 29" hidden="0"/>
              <p:cNvCxnSpPr>
                <a:cxnSpLocks noChangeShapeType="1"/>
                <a:stCxn id="736107937" idx="2"/>
                <a:endCxn id="1723733954"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244878854" name="AutoShape 30" hidden="0"/>
              <p:cNvCxnSpPr>
                <a:cxnSpLocks noChangeShapeType="1"/>
                <a:stCxn id="1244638615" idx="2"/>
                <a:endCxn id="1061224947"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417080767" name="AutoShape 31" hidden="0"/>
              <p:cNvCxnSpPr>
                <a:cxnSpLocks noChangeShapeType="1"/>
                <a:stCxn id="59870409" idx="2"/>
                <a:endCxn id="301971836"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864813997" name="AutoShape 32" hidden="0"/>
              <p:cNvCxnSpPr>
                <a:cxnSpLocks noChangeShapeType="1"/>
                <a:stCxn id="1061224947" idx="2"/>
                <a:endCxn id="2110389836"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2027321234" name="AutoShape 33" hidden="0"/>
              <p:cNvCxnSpPr>
                <a:cxnSpLocks noChangeShapeType="1"/>
                <a:stCxn id="1061224947" idx="2"/>
                <a:endCxn id="719478502"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1925227342" name="AutoShape 34" hidden="0"/>
              <p:cNvCxnSpPr>
                <a:cxnSpLocks noChangeShapeType="1"/>
                <a:stCxn id="2110389836" idx="2"/>
                <a:endCxn id="1136278401" idx="0"/>
              </p:cNvCxnSpPr>
              <p:nvPr isPhoto="0" userDrawn="0"/>
            </p:nvCxnSpPr>
            <p:spPr bwMode="auto">
              <a:xfrm>
                <a:off x="1703" y="4017"/>
                <a:ext cx="0" cy="70"/>
              </a:xfrm>
              <a:prstGeom prst="straightConnector1">
                <a:avLst/>
              </a:prstGeom>
              <a:noFill/>
              <a:ln w="9525">
                <a:solidFill>
                  <a:schemeClr val="tx1"/>
                </a:solidFill>
                <a:round/>
                <a:headEnd/>
                <a:tailEnd/>
              </a:ln>
            </p:spPr>
          </p:cxnSp>
        </p:grpSp>
        <p:sp>
          <p:nvSpPr>
            <p:cNvPr id="139315622" name="Text Box 35" hidden="0"/>
            <p:cNvSpPr txBox="1">
              <a:spLocks noChangeArrowheads="1"/>
            </p:cNvSpPr>
            <p:nvPr isPhoto="0" userDrawn="0"/>
          </p:nvSpPr>
          <p:spPr bwMode="auto">
            <a:xfrm>
              <a:off x="3263" y="299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cxnSp>
          <p:nvCxnSpPr>
            <p:cNvPr id="780188354" name="AutoShape 36" hidden="0"/>
            <p:cNvCxnSpPr>
              <a:cxnSpLocks noChangeShapeType="1"/>
              <a:stCxn id="1785941254" idx="2"/>
              <a:endCxn id="139315622" idx="0"/>
            </p:cNvCxnSpPr>
            <p:nvPr isPhoto="0" userDrawn="0"/>
          </p:nvCxnSpPr>
          <p:spPr bwMode="auto">
            <a:xfrm>
              <a:off x="3384" y="2904"/>
              <a:ext cx="0" cy="88"/>
            </a:xfrm>
            <a:prstGeom prst="straightConnector1">
              <a:avLst/>
            </a:prstGeom>
            <a:noFill/>
            <a:ln w="9525">
              <a:solidFill>
                <a:schemeClr val="tx1"/>
              </a:solidFill>
              <a:round/>
              <a:headEnd/>
              <a:tailEnd/>
            </a:ln>
          </p:spPr>
        </p:cxnSp>
        <p:grpSp>
          <p:nvGrpSpPr>
            <p:cNvPr id="533933703" name="Group 37" hidden="0"/>
            <p:cNvGrpSpPr/>
            <p:nvPr isPhoto="0" userDrawn="0"/>
          </p:nvGrpSpPr>
          <p:grpSpPr bwMode="auto">
            <a:xfrm>
              <a:off x="623" y="3024"/>
              <a:ext cx="1103" cy="1713"/>
              <a:chOff x="1152" y="2639"/>
              <a:chExt cx="1103" cy="1713"/>
            </a:xfrm>
          </p:grpSpPr>
          <p:sp>
            <p:nvSpPr>
              <p:cNvPr id="1075925208" name="Text Box 38" hidden="0"/>
              <p:cNvSpPr txBox="1">
                <a:spLocks noChangeArrowheads="1"/>
              </p:cNvSpPr>
              <p:nvPr isPhoto="0" userDrawn="0"/>
            </p:nvSpPr>
            <p:spPr bwMode="auto">
              <a:xfrm>
                <a:off x="1535" y="2639"/>
                <a:ext cx="239" cy="264"/>
              </a:xfrm>
              <a:prstGeom prst="rect">
                <a:avLst/>
              </a:prstGeom>
              <a:noFill/>
              <a:ln w="9525">
                <a:noFill/>
                <a:miter/>
                <a:headEnd/>
                <a:tailEnd/>
              </a:ln>
            </p:spPr>
            <p:txBody>
              <a:bodyPr>
                <a:spAutoFit/>
              </a:bodyPr>
              <a:lstStyle/>
              <a:p>
                <a:pPr algn="ctr">
                  <a:spcBef>
                    <a:spcPts val="0"/>
                  </a:spcBef>
                  <a:defRPr/>
                </a:pPr>
                <a:r>
                  <a:rPr lang="en-US" i="1"/>
                  <a:t>e</a:t>
                </a:r>
                <a:endParaRPr/>
              </a:p>
            </p:txBody>
          </p:sp>
          <p:sp>
            <p:nvSpPr>
              <p:cNvPr id="1902386927" name="Text Box 39" hidden="0"/>
              <p:cNvSpPr txBox="1">
                <a:spLocks noChangeArrowheads="1"/>
              </p:cNvSpPr>
              <p:nvPr isPhoto="0" userDrawn="0"/>
            </p:nvSpPr>
            <p:spPr bwMode="auto">
              <a:xfrm>
                <a:off x="1152" y="3407"/>
                <a:ext cx="239" cy="264"/>
              </a:xfrm>
              <a:prstGeom prst="rect">
                <a:avLst/>
              </a:prstGeom>
              <a:noFill/>
              <a:ln w="9525">
                <a:noFill/>
                <a:miter/>
                <a:headEnd/>
                <a:tailEnd/>
              </a:ln>
            </p:spPr>
            <p:txBody>
              <a:bodyPr>
                <a:spAutoFit/>
              </a:bodyPr>
              <a:lstStyle/>
              <a:p>
                <a:pPr algn="ctr">
                  <a:spcBef>
                    <a:spcPts val="0"/>
                  </a:spcBef>
                  <a:defRPr/>
                </a:pPr>
                <a:r>
                  <a:rPr lang="en-US" i="1"/>
                  <a:t>p</a:t>
                </a:r>
                <a:endParaRPr/>
              </a:p>
            </p:txBody>
          </p:sp>
          <p:sp>
            <p:nvSpPr>
              <p:cNvPr id="2026693569" name="Text Box 40" hidden="0"/>
              <p:cNvSpPr txBox="1">
                <a:spLocks noChangeArrowheads="1"/>
              </p:cNvSpPr>
              <p:nvPr isPhoto="0" userDrawn="0"/>
            </p:nvSpPr>
            <p:spPr bwMode="auto">
              <a:xfrm>
                <a:off x="1295" y="3024"/>
                <a:ext cx="239" cy="264"/>
              </a:xfrm>
              <a:prstGeom prst="rect">
                <a:avLst/>
              </a:prstGeom>
              <a:noFill/>
              <a:ln w="9525">
                <a:noFill/>
                <a:miter/>
                <a:headEnd/>
                <a:tailEnd/>
              </a:ln>
            </p:spPr>
            <p:txBody>
              <a:bodyPr>
                <a:spAutoFit/>
              </a:bodyPr>
              <a:lstStyle/>
              <a:p>
                <a:pPr algn="ctr">
                  <a:spcBef>
                    <a:spcPts val="0"/>
                  </a:spcBef>
                  <a:defRPr/>
                </a:pPr>
                <a:r>
                  <a:rPr lang="en-US" i="1"/>
                  <a:t>h</a:t>
                </a:r>
                <a:endParaRPr/>
              </a:p>
            </p:txBody>
          </p:sp>
          <p:sp>
            <p:nvSpPr>
              <p:cNvPr id="1095788403" name="Text Box 41" hidden="0"/>
              <p:cNvSpPr txBox="1">
                <a:spLocks noChangeArrowheads="1"/>
              </p:cNvSpPr>
              <p:nvPr isPhoto="0" userDrawn="0"/>
            </p:nvSpPr>
            <p:spPr bwMode="auto">
              <a:xfrm>
                <a:off x="1728" y="3407"/>
                <a:ext cx="239" cy="264"/>
              </a:xfrm>
              <a:prstGeom prst="rect">
                <a:avLst/>
              </a:prstGeom>
              <a:noFill/>
              <a:ln w="9525">
                <a:noFill/>
                <a:miter/>
                <a:headEnd/>
                <a:tailEnd/>
              </a:ln>
            </p:spPr>
            <p:txBody>
              <a:bodyPr>
                <a:spAutoFit/>
              </a:bodyPr>
              <a:lstStyle/>
              <a:p>
                <a:pPr algn="ctr">
                  <a:spcBef>
                    <a:spcPts val="0"/>
                  </a:spcBef>
                  <a:defRPr/>
                </a:pPr>
                <a:r>
                  <a:rPr lang="en-US" i="1"/>
                  <a:t>f</a:t>
                </a:r>
                <a:endParaRPr/>
              </a:p>
            </p:txBody>
          </p:sp>
          <p:sp>
            <p:nvSpPr>
              <p:cNvPr id="1006273145" name="Text Box 42" hidden="0"/>
              <p:cNvSpPr txBox="1">
                <a:spLocks noChangeArrowheads="1"/>
              </p:cNvSpPr>
              <p:nvPr isPhoto="0" userDrawn="0"/>
            </p:nvSpPr>
            <p:spPr bwMode="auto">
              <a:xfrm>
                <a:off x="1728" y="3024"/>
                <a:ext cx="239" cy="264"/>
              </a:xfrm>
              <a:prstGeom prst="rect">
                <a:avLst/>
              </a:prstGeom>
              <a:noFill/>
              <a:ln w="9525">
                <a:noFill/>
                <a:miter/>
                <a:headEnd/>
                <a:tailEnd/>
              </a:ln>
            </p:spPr>
            <p:txBody>
              <a:bodyPr>
                <a:spAutoFit/>
              </a:bodyPr>
              <a:lstStyle/>
              <a:p>
                <a:pPr algn="ctr">
                  <a:spcBef>
                    <a:spcPts val="0"/>
                  </a:spcBef>
                  <a:defRPr/>
                </a:pPr>
                <a:r>
                  <a:rPr lang="en-US" i="1"/>
                  <a:t>r</a:t>
                </a:r>
                <a:endParaRPr/>
              </a:p>
            </p:txBody>
          </p:sp>
          <p:sp>
            <p:nvSpPr>
              <p:cNvPr id="1760596541" name="Text Box 43" hidden="0"/>
              <p:cNvSpPr txBox="1">
                <a:spLocks noChangeArrowheads="1"/>
              </p:cNvSpPr>
              <p:nvPr isPhoto="0" userDrawn="0"/>
            </p:nvSpPr>
            <p:spPr bwMode="auto">
              <a:xfrm>
                <a:off x="1440" y="3407"/>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34999378" name="Text Box 44" hidden="0"/>
              <p:cNvSpPr txBox="1">
                <a:spLocks noChangeArrowheads="1"/>
              </p:cNvSpPr>
              <p:nvPr isPhoto="0" userDrawn="0"/>
            </p:nvSpPr>
            <p:spPr bwMode="auto">
              <a:xfrm>
                <a:off x="1152" y="3753"/>
                <a:ext cx="239" cy="264"/>
              </a:xfrm>
              <a:prstGeom prst="rect">
                <a:avLst/>
              </a:prstGeom>
              <a:noFill/>
              <a:ln w="9525">
                <a:noFill/>
                <a:miter/>
                <a:headEnd/>
                <a:tailEnd/>
              </a:ln>
            </p:spPr>
            <p:txBody>
              <a:bodyPr>
                <a:spAutoFit/>
              </a:bodyPr>
              <a:lstStyle/>
              <a:p>
                <a:pPr algn="ctr">
                  <a:spcBef>
                    <a:spcPts val="0"/>
                  </a:spcBef>
                  <a:defRPr/>
                </a:pPr>
                <a:r>
                  <a:rPr lang="en-US" i="1"/>
                  <a:t>q</a:t>
                </a:r>
                <a:endParaRPr/>
              </a:p>
            </p:txBody>
          </p:sp>
          <p:sp>
            <p:nvSpPr>
              <p:cNvPr id="1047433924" name="Text Box 45" hidden="0"/>
              <p:cNvSpPr txBox="1">
                <a:spLocks noChangeArrowheads="1"/>
              </p:cNvSpPr>
              <p:nvPr isPhoto="0" userDrawn="0"/>
            </p:nvSpPr>
            <p:spPr bwMode="auto">
              <a:xfrm>
                <a:off x="1584" y="3753"/>
                <a:ext cx="239" cy="264"/>
              </a:xfrm>
              <a:prstGeom prst="rect">
                <a:avLst/>
              </a:prstGeom>
              <a:noFill/>
              <a:ln w="9525">
                <a:noFill/>
                <a:miter/>
                <a:headEnd/>
                <a:tailEnd/>
              </a:ln>
            </p:spPr>
            <p:txBody>
              <a:bodyPr>
                <a:spAutoFit/>
              </a:bodyPr>
              <a:lstStyle/>
              <a:p>
                <a:pPr algn="ctr">
                  <a:spcBef>
                    <a:spcPts val="0"/>
                  </a:spcBef>
                  <a:defRPr/>
                </a:pPr>
                <a:r>
                  <a:rPr lang="en-US" i="1"/>
                  <a:t>c</a:t>
                </a:r>
                <a:endParaRPr/>
              </a:p>
            </p:txBody>
          </p:sp>
          <p:sp>
            <p:nvSpPr>
              <p:cNvPr id="2024203212" name="Text Box 46" hidden="0"/>
              <p:cNvSpPr txBox="1">
                <a:spLocks noChangeArrowheads="1"/>
              </p:cNvSpPr>
              <p:nvPr isPhoto="0" userDrawn="0"/>
            </p:nvSpPr>
            <p:spPr bwMode="auto">
              <a:xfrm>
                <a:off x="1775" y="3791"/>
                <a:ext cx="479" cy="243"/>
              </a:xfrm>
              <a:prstGeom prst="rect">
                <a:avLst/>
              </a:prstGeom>
              <a:noFill/>
              <a:ln w="9525">
                <a:noFill/>
                <a:miter/>
                <a:headEnd/>
                <a:tailEnd/>
              </a:ln>
            </p:spPr>
            <p:txBody>
              <a:bodyPr>
                <a:spAutoFit/>
              </a:bodyPr>
              <a:lstStyle/>
              <a:p>
                <a:pPr algn="ctr">
                  <a:spcBef>
                    <a:spcPts val="0"/>
                  </a:spcBef>
                  <a:defRPr/>
                </a:pPr>
                <a:r>
                  <a:rPr lang="en-US" sz="1600" i="1"/>
                  <a:t>G</a:t>
                </a:r>
                <a:endParaRPr/>
              </a:p>
            </p:txBody>
          </p:sp>
          <p:sp>
            <p:nvSpPr>
              <p:cNvPr id="1756297609" name="Text Box 47" hidden="0"/>
              <p:cNvSpPr txBox="1">
                <a:spLocks noChangeArrowheads="1"/>
              </p:cNvSpPr>
              <p:nvPr isPhoto="0" userDrawn="0"/>
            </p:nvSpPr>
            <p:spPr bwMode="auto">
              <a:xfrm>
                <a:off x="1584" y="4088"/>
                <a:ext cx="239" cy="264"/>
              </a:xfrm>
              <a:prstGeom prst="rect">
                <a:avLst/>
              </a:prstGeom>
              <a:noFill/>
              <a:ln w="9525">
                <a:noFill/>
                <a:miter/>
                <a:headEnd/>
                <a:tailEnd/>
              </a:ln>
            </p:spPr>
            <p:txBody>
              <a:bodyPr>
                <a:spAutoFit/>
              </a:bodyPr>
              <a:lstStyle/>
              <a:p>
                <a:pPr algn="ctr">
                  <a:spcBef>
                    <a:spcPts val="0"/>
                  </a:spcBef>
                  <a:defRPr/>
                </a:pPr>
                <a:r>
                  <a:rPr lang="en-US" i="1"/>
                  <a:t>a</a:t>
                </a:r>
                <a:endParaRPr/>
              </a:p>
            </p:txBody>
          </p:sp>
          <p:cxnSp>
            <p:nvCxnSpPr>
              <p:cNvPr id="1299659445" name="AutoShape 48" hidden="0"/>
              <p:cNvCxnSpPr>
                <a:cxnSpLocks noChangeShapeType="1"/>
                <a:stCxn id="1075925208" idx="2"/>
                <a:endCxn id="2026693569" idx="0"/>
              </p:cNvCxnSpPr>
              <p:nvPr isPhoto="0" userDrawn="0"/>
            </p:nvCxnSpPr>
            <p:spPr bwMode="auto">
              <a:xfrm flipH="1">
                <a:off x="1415" y="2904"/>
                <a:ext cx="239" cy="118"/>
              </a:xfrm>
              <a:prstGeom prst="straightConnector1">
                <a:avLst/>
              </a:prstGeom>
              <a:noFill/>
              <a:ln w="9525">
                <a:solidFill>
                  <a:schemeClr val="tx1"/>
                </a:solidFill>
                <a:round/>
                <a:headEnd/>
                <a:tailEnd/>
              </a:ln>
            </p:spPr>
          </p:cxnSp>
          <p:cxnSp>
            <p:nvCxnSpPr>
              <p:cNvPr id="972249016" name="AutoShape 49" hidden="0"/>
              <p:cNvCxnSpPr>
                <a:cxnSpLocks noChangeShapeType="1"/>
                <a:stCxn id="1075925208" idx="2"/>
                <a:endCxn id="1006273145" idx="0"/>
              </p:cNvCxnSpPr>
              <p:nvPr isPhoto="0" userDrawn="0"/>
            </p:nvCxnSpPr>
            <p:spPr bwMode="auto">
              <a:xfrm>
                <a:off x="1656" y="2904"/>
                <a:ext cx="191" cy="118"/>
              </a:xfrm>
              <a:prstGeom prst="straightConnector1">
                <a:avLst/>
              </a:prstGeom>
              <a:noFill/>
              <a:ln w="9525">
                <a:solidFill>
                  <a:schemeClr val="tx1"/>
                </a:solidFill>
                <a:round/>
                <a:headEnd/>
                <a:tailEnd/>
              </a:ln>
            </p:spPr>
          </p:cxnSp>
          <p:cxnSp>
            <p:nvCxnSpPr>
              <p:cNvPr id="1558828110" name="AutoShape 50" hidden="0"/>
              <p:cNvCxnSpPr>
                <a:cxnSpLocks noChangeShapeType="1"/>
                <a:stCxn id="2026693569" idx="2"/>
                <a:endCxn id="1902386927" idx="0"/>
              </p:cNvCxnSpPr>
              <p:nvPr isPhoto="0" userDrawn="0"/>
            </p:nvCxnSpPr>
            <p:spPr bwMode="auto">
              <a:xfrm flipH="1">
                <a:off x="1271" y="3288"/>
                <a:ext cx="144" cy="118"/>
              </a:xfrm>
              <a:prstGeom prst="straightConnector1">
                <a:avLst/>
              </a:prstGeom>
              <a:noFill/>
              <a:ln w="9525">
                <a:solidFill>
                  <a:schemeClr val="tx1"/>
                </a:solidFill>
                <a:round/>
                <a:headEnd/>
                <a:tailEnd/>
              </a:ln>
            </p:spPr>
          </p:cxnSp>
          <p:cxnSp>
            <p:nvCxnSpPr>
              <p:cNvPr id="1514328412" name="AutoShape 51" hidden="0"/>
              <p:cNvCxnSpPr>
                <a:cxnSpLocks noChangeShapeType="1"/>
                <a:stCxn id="2026693569" idx="2"/>
                <a:endCxn id="1760596541" idx="0"/>
              </p:cNvCxnSpPr>
              <p:nvPr isPhoto="0" userDrawn="0"/>
            </p:nvCxnSpPr>
            <p:spPr bwMode="auto">
              <a:xfrm>
                <a:off x="1415" y="3288"/>
                <a:ext cx="144" cy="118"/>
              </a:xfrm>
              <a:prstGeom prst="straightConnector1">
                <a:avLst/>
              </a:prstGeom>
              <a:noFill/>
              <a:ln w="9525">
                <a:solidFill>
                  <a:schemeClr val="tx1"/>
                </a:solidFill>
                <a:round/>
                <a:headEnd/>
                <a:tailEnd/>
              </a:ln>
            </p:spPr>
          </p:cxnSp>
          <p:cxnSp>
            <p:nvCxnSpPr>
              <p:cNvPr id="1840424615" name="AutoShape 52" hidden="0"/>
              <p:cNvCxnSpPr>
                <a:cxnSpLocks noChangeShapeType="1"/>
                <a:stCxn id="1006273145" idx="2"/>
                <a:endCxn id="1095788403" idx="0"/>
              </p:cNvCxnSpPr>
              <p:nvPr isPhoto="0" userDrawn="0"/>
            </p:nvCxnSpPr>
            <p:spPr bwMode="auto">
              <a:xfrm>
                <a:off x="1847" y="3288"/>
                <a:ext cx="0" cy="118"/>
              </a:xfrm>
              <a:prstGeom prst="straightConnector1">
                <a:avLst/>
              </a:prstGeom>
              <a:noFill/>
              <a:ln w="9525">
                <a:solidFill>
                  <a:schemeClr val="tx1"/>
                </a:solidFill>
                <a:round/>
                <a:headEnd/>
                <a:tailEnd/>
              </a:ln>
            </p:spPr>
          </p:cxnSp>
          <p:cxnSp>
            <p:nvCxnSpPr>
              <p:cNvPr id="934116357" name="AutoShape 53" hidden="0"/>
              <p:cNvCxnSpPr>
                <a:cxnSpLocks noChangeShapeType="1"/>
                <a:stCxn id="1902386927" idx="2"/>
                <a:endCxn id="34999378" idx="0"/>
              </p:cNvCxnSpPr>
              <p:nvPr isPhoto="0" userDrawn="0"/>
            </p:nvCxnSpPr>
            <p:spPr bwMode="auto">
              <a:xfrm>
                <a:off x="1271" y="3671"/>
                <a:ext cx="0" cy="79"/>
              </a:xfrm>
              <a:prstGeom prst="straightConnector1">
                <a:avLst/>
              </a:prstGeom>
              <a:noFill/>
              <a:ln w="9525">
                <a:solidFill>
                  <a:schemeClr val="tx1"/>
                </a:solidFill>
                <a:round/>
                <a:headEnd/>
                <a:tailEnd/>
              </a:ln>
            </p:spPr>
          </p:cxnSp>
          <p:cxnSp>
            <p:nvCxnSpPr>
              <p:cNvPr id="1870698780" name="AutoShape 54" hidden="0"/>
              <p:cNvCxnSpPr>
                <a:cxnSpLocks noChangeShapeType="1"/>
                <a:stCxn id="1095788403" idx="2"/>
                <a:endCxn id="1047433924" idx="0"/>
              </p:cNvCxnSpPr>
              <p:nvPr isPhoto="0" userDrawn="0"/>
            </p:nvCxnSpPr>
            <p:spPr bwMode="auto">
              <a:xfrm flipH="1">
                <a:off x="1703" y="3671"/>
                <a:ext cx="144" cy="79"/>
              </a:xfrm>
              <a:prstGeom prst="straightConnector1">
                <a:avLst/>
              </a:prstGeom>
              <a:noFill/>
              <a:ln w="9525">
                <a:solidFill>
                  <a:schemeClr val="tx1"/>
                </a:solidFill>
                <a:round/>
                <a:headEnd/>
                <a:tailEnd/>
              </a:ln>
            </p:spPr>
          </p:cxnSp>
          <p:cxnSp>
            <p:nvCxnSpPr>
              <p:cNvPr id="1058980057" name="AutoShape 55" hidden="0"/>
              <p:cNvCxnSpPr>
                <a:cxnSpLocks noChangeShapeType="1"/>
                <a:stCxn id="1095788403" idx="2"/>
                <a:endCxn id="2024203212" idx="0"/>
              </p:cNvCxnSpPr>
              <p:nvPr isPhoto="0" userDrawn="0"/>
            </p:nvCxnSpPr>
            <p:spPr bwMode="auto">
              <a:xfrm>
                <a:off x="1847" y="3671"/>
                <a:ext cx="167" cy="118"/>
              </a:xfrm>
              <a:prstGeom prst="straightConnector1">
                <a:avLst/>
              </a:prstGeom>
              <a:noFill/>
              <a:ln w="9525">
                <a:solidFill>
                  <a:schemeClr val="tx1"/>
                </a:solidFill>
                <a:round/>
                <a:headEnd/>
                <a:tailEnd/>
              </a:ln>
            </p:spPr>
          </p:cxnSp>
          <p:cxnSp>
            <p:nvCxnSpPr>
              <p:cNvPr id="26943090" name="AutoShape 56" hidden="0"/>
              <p:cNvCxnSpPr>
                <a:cxnSpLocks noChangeShapeType="1"/>
                <a:stCxn id="1047433924" idx="2"/>
                <a:endCxn id="1756297609" idx="0"/>
              </p:cNvCxnSpPr>
              <p:nvPr isPhoto="0" userDrawn="0"/>
            </p:nvCxnSpPr>
            <p:spPr bwMode="auto">
              <a:xfrm>
                <a:off x="1703" y="4017"/>
                <a:ext cx="0" cy="70"/>
              </a:xfrm>
              <a:prstGeom prst="straightConnector1">
                <a:avLst/>
              </a:prstGeom>
              <a:noFill/>
              <a:ln w="9525">
                <a:solidFill>
                  <a:schemeClr val="tx1"/>
                </a:solidFill>
                <a:round/>
                <a:headEnd/>
                <a:tailEnd/>
              </a:ln>
            </p:spPr>
          </p:cxnSp>
        </p:grpSp>
        <p:cxnSp>
          <p:nvCxnSpPr>
            <p:cNvPr id="691212337" name="AutoShape 57" hidden="0"/>
            <p:cNvCxnSpPr>
              <a:cxnSpLocks noChangeShapeType="1"/>
              <a:stCxn id="586005221" idx="2"/>
              <a:endCxn id="1075925208" idx="0"/>
            </p:cNvCxnSpPr>
            <p:nvPr isPhoto="0" userDrawn="0"/>
          </p:nvCxnSpPr>
          <p:spPr bwMode="auto">
            <a:xfrm>
              <a:off x="504" y="2952"/>
              <a:ext cx="623" cy="70"/>
            </a:xfrm>
            <a:prstGeom prst="straightConnector1">
              <a:avLst/>
            </a:prstGeom>
            <a:noFill/>
            <a:ln w="9525">
              <a:solidFill>
                <a:schemeClr val="tx1"/>
              </a:solidFill>
              <a:round/>
              <a:headEnd/>
              <a:tailEnd/>
            </a:ln>
          </p:spPr>
        </p:cxnSp>
        <p:cxnSp>
          <p:nvCxnSpPr>
            <p:cNvPr id="616272069" name="AutoShape 58" hidden="0"/>
            <p:cNvCxnSpPr>
              <a:cxnSpLocks noChangeShapeType="1"/>
              <a:stCxn id="188617052" idx="2"/>
              <a:endCxn id="586005221" idx="0"/>
            </p:cNvCxnSpPr>
            <p:nvPr isPhoto="0" userDrawn="0"/>
          </p:nvCxnSpPr>
          <p:spPr bwMode="auto">
            <a:xfrm flipH="1">
              <a:off x="504" y="2574"/>
              <a:ext cx="1535" cy="112"/>
            </a:xfrm>
            <a:prstGeom prst="straightConnector1">
              <a:avLst/>
            </a:prstGeom>
            <a:noFill/>
            <a:ln w="9525">
              <a:solidFill>
                <a:schemeClr val="tx1"/>
              </a:solidFill>
              <a:round/>
              <a:headEnd/>
              <a:tailEnd/>
            </a:ln>
          </p:spPr>
        </p:cxnSp>
        <p:cxnSp>
          <p:nvCxnSpPr>
            <p:cNvPr id="1540464257" name="AutoShape 59" hidden="0"/>
            <p:cNvCxnSpPr>
              <a:cxnSpLocks noChangeShapeType="1"/>
              <a:stCxn id="188617052" idx="2"/>
              <a:endCxn id="1096380237" idx="0"/>
            </p:cNvCxnSpPr>
            <p:nvPr isPhoto="0" userDrawn="0"/>
          </p:nvCxnSpPr>
          <p:spPr bwMode="auto">
            <a:xfrm>
              <a:off x="2039" y="2574"/>
              <a:ext cx="239" cy="64"/>
            </a:xfrm>
            <a:prstGeom prst="straightConnector1">
              <a:avLst/>
            </a:prstGeom>
            <a:noFill/>
            <a:ln w="9525">
              <a:solidFill>
                <a:schemeClr val="tx1"/>
              </a:solidFill>
              <a:round/>
              <a:headEnd/>
              <a:tailEnd/>
            </a:ln>
          </p:spPr>
        </p:cxnSp>
        <p:cxnSp>
          <p:nvCxnSpPr>
            <p:cNvPr id="1561651764" name="AutoShape 60" hidden="0"/>
            <p:cNvCxnSpPr>
              <a:cxnSpLocks noChangeShapeType="1"/>
              <a:stCxn id="188617052" idx="2"/>
              <a:endCxn id="1785941254" idx="0"/>
            </p:cNvCxnSpPr>
            <p:nvPr isPhoto="0" userDrawn="0"/>
          </p:nvCxnSpPr>
          <p:spPr bwMode="auto">
            <a:xfrm>
              <a:off x="2039" y="2574"/>
              <a:ext cx="1343" cy="64"/>
            </a:xfrm>
            <a:prstGeom prst="straightConnector1">
              <a:avLst/>
            </a:prstGeom>
            <a:noFill/>
            <a:ln w="9525">
              <a:solidFill>
                <a:schemeClr val="tx1"/>
              </a:solidFill>
              <a:round/>
              <a:headEnd/>
              <a:tailEnd/>
            </a:ln>
          </p:spPr>
        </p:cxnSp>
      </p:grpSp>
      <p:grpSp>
        <p:nvGrpSpPr>
          <p:cNvPr id="536025552" name="Group 61" hidden="0"/>
          <p:cNvGrpSpPr/>
          <p:nvPr isPhoto="0" userDrawn="0"/>
        </p:nvGrpSpPr>
        <p:grpSpPr bwMode="auto">
          <a:xfrm>
            <a:off x="4589460" y="1358901"/>
            <a:ext cx="3030538" cy="1765299"/>
            <a:chOff x="623" y="1134"/>
            <a:chExt cx="4367" cy="2543"/>
          </a:xfrm>
        </p:grpSpPr>
        <p:sp>
          <p:nvSpPr>
            <p:cNvPr id="95621616" name="AutoShape 62" hidden="0"/>
            <p:cNvSpPr>
              <a:spLocks noChangeArrowheads="1"/>
            </p:cNvSpPr>
            <p:nvPr isPhoto="0" userDrawn="0"/>
          </p:nvSpPr>
          <p:spPr bwMode="auto">
            <a:xfrm>
              <a:off x="623" y="2624"/>
              <a:ext cx="432" cy="438"/>
            </a:xfrm>
            <a:prstGeom prst="flowChartConnector">
              <a:avLst/>
            </a:prstGeom>
            <a:noFill/>
            <a:ln w="12700">
              <a:solidFill>
                <a:schemeClr val="tx1"/>
              </a:solidFill>
              <a:round/>
              <a:headEnd/>
              <a:tailEnd/>
            </a:ln>
          </p:spPr>
          <p:txBody>
            <a:bodyPr wrap="none" anchor="ctr"/>
            <a:lstStyle/>
            <a:p>
              <a:pPr algn="ctr">
                <a:defRPr/>
              </a:pPr>
              <a:r>
                <a:rPr lang="en-US" sz="1600"/>
                <a:t>S</a:t>
              </a:r>
              <a:endParaRPr/>
            </a:p>
          </p:txBody>
        </p:sp>
        <p:sp>
          <p:nvSpPr>
            <p:cNvPr id="780525903" name="AutoShape 63" hidden="0"/>
            <p:cNvSpPr>
              <a:spLocks noChangeArrowheads="1"/>
            </p:cNvSpPr>
            <p:nvPr isPhoto="0" userDrawn="0"/>
          </p:nvSpPr>
          <p:spPr bwMode="auto">
            <a:xfrm>
              <a:off x="4559" y="1134"/>
              <a:ext cx="432" cy="438"/>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1025015241" name="AutoShape 64" hidden="0"/>
            <p:cNvSpPr>
              <a:spLocks noChangeArrowheads="1"/>
            </p:cNvSpPr>
            <p:nvPr isPhoto="0" userDrawn="0"/>
          </p:nvSpPr>
          <p:spPr bwMode="auto">
            <a:xfrm>
              <a:off x="1877" y="2230"/>
              <a:ext cx="432" cy="437"/>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1890991250" name="AutoShape 65" hidden="0"/>
            <p:cNvSpPr>
              <a:spLocks noChangeArrowheads="1"/>
            </p:cNvSpPr>
            <p:nvPr isPhoto="0" userDrawn="0"/>
          </p:nvSpPr>
          <p:spPr bwMode="auto">
            <a:xfrm>
              <a:off x="969" y="1572"/>
              <a:ext cx="432" cy="437"/>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1651758951" name="AutoShape 66" hidden="0"/>
            <p:cNvSpPr>
              <a:spLocks noChangeArrowheads="1"/>
            </p:cNvSpPr>
            <p:nvPr isPhoto="0" userDrawn="0"/>
          </p:nvSpPr>
          <p:spPr bwMode="auto">
            <a:xfrm>
              <a:off x="1401" y="3107"/>
              <a:ext cx="432" cy="437"/>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1817543961" name="AutoShape 67" hidden="0"/>
            <p:cNvSpPr>
              <a:spLocks noChangeArrowheads="1"/>
            </p:cNvSpPr>
            <p:nvPr isPhoto="0" userDrawn="0"/>
          </p:nvSpPr>
          <p:spPr bwMode="auto">
            <a:xfrm>
              <a:off x="2439" y="3237"/>
              <a:ext cx="432" cy="438"/>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848220866" name="AutoShape 68" hidden="0"/>
            <p:cNvSpPr>
              <a:spLocks noChangeArrowheads="1"/>
            </p:cNvSpPr>
            <p:nvPr isPhoto="0" userDrawn="0"/>
          </p:nvSpPr>
          <p:spPr bwMode="auto">
            <a:xfrm>
              <a:off x="2916" y="1528"/>
              <a:ext cx="432" cy="437"/>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739590861" name="AutoShape 69" hidden="0"/>
            <p:cNvSpPr>
              <a:spLocks noChangeArrowheads="1"/>
            </p:cNvSpPr>
            <p:nvPr isPhoto="0" userDrawn="0"/>
          </p:nvSpPr>
          <p:spPr bwMode="auto">
            <a:xfrm>
              <a:off x="3521" y="2054"/>
              <a:ext cx="432" cy="438"/>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010660733" name="AutoShape 70" hidden="0"/>
            <p:cNvSpPr>
              <a:spLocks noChangeArrowheads="1"/>
            </p:cNvSpPr>
            <p:nvPr isPhoto="0" userDrawn="0"/>
          </p:nvSpPr>
          <p:spPr bwMode="auto">
            <a:xfrm>
              <a:off x="3175" y="2668"/>
              <a:ext cx="432" cy="438"/>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1138894524" name="AutoShape 71" hidden="0"/>
            <p:cNvSpPr>
              <a:spLocks noChangeArrowheads="1"/>
            </p:cNvSpPr>
            <p:nvPr isPhoto="0" userDrawn="0"/>
          </p:nvSpPr>
          <p:spPr bwMode="auto">
            <a:xfrm>
              <a:off x="1747" y="1177"/>
              <a:ext cx="432" cy="437"/>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1777940674" name="AutoShape 72" hidden="0"/>
            <p:cNvSpPr>
              <a:spLocks noChangeArrowheads="1"/>
            </p:cNvSpPr>
            <p:nvPr isPhoto="0" userDrawn="0"/>
          </p:nvSpPr>
          <p:spPr bwMode="auto">
            <a:xfrm>
              <a:off x="4429" y="2317"/>
              <a:ext cx="432" cy="438"/>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503264337" name="AutoShape 73" hidden="0"/>
            <p:cNvSpPr>
              <a:spLocks noChangeArrowheads="1"/>
            </p:cNvSpPr>
            <p:nvPr isPhoto="0" userDrawn="0"/>
          </p:nvSpPr>
          <p:spPr bwMode="auto">
            <a:xfrm>
              <a:off x="4257" y="3107"/>
              <a:ext cx="432" cy="437"/>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46652338" name="AutoShape 74" hidden="0"/>
            <p:cNvCxnSpPr>
              <a:cxnSpLocks noChangeShapeType="1"/>
              <a:stCxn id="95621616" idx="5"/>
              <a:endCxn id="1651758951" idx="2"/>
            </p:cNvCxnSpPr>
            <p:nvPr isPhoto="0" userDrawn="0"/>
          </p:nvCxnSpPr>
          <p:spPr bwMode="auto">
            <a:xfrm>
              <a:off x="992" y="3011"/>
              <a:ext cx="396" cy="315"/>
            </a:xfrm>
            <a:prstGeom prst="straightConnector1">
              <a:avLst/>
            </a:prstGeom>
            <a:noFill/>
            <a:ln w="9525">
              <a:solidFill>
                <a:schemeClr val="tx1"/>
              </a:solidFill>
              <a:round/>
              <a:headEnd/>
              <a:tailEnd type="triangle" w="med" len="med"/>
            </a:ln>
          </p:spPr>
        </p:cxnSp>
        <p:cxnSp>
          <p:nvCxnSpPr>
            <p:cNvPr id="1697409543" name="AutoShape 75" hidden="0"/>
            <p:cNvCxnSpPr>
              <a:cxnSpLocks noChangeShapeType="1"/>
              <a:stCxn id="1651758951" idx="5"/>
              <a:endCxn id="1817543961" idx="2"/>
            </p:cNvCxnSpPr>
            <p:nvPr isPhoto="0" userDrawn="0"/>
          </p:nvCxnSpPr>
          <p:spPr bwMode="auto">
            <a:xfrm flipV="1">
              <a:off x="1771" y="3458"/>
              <a:ext cx="655" cy="34"/>
            </a:xfrm>
            <a:prstGeom prst="straightConnector1">
              <a:avLst/>
            </a:prstGeom>
            <a:noFill/>
            <a:ln w="9525">
              <a:solidFill>
                <a:schemeClr val="tx1"/>
              </a:solidFill>
              <a:round/>
              <a:headEnd/>
              <a:tailEnd type="triangle" w="med" len="med"/>
            </a:ln>
          </p:spPr>
        </p:cxnSp>
        <p:cxnSp>
          <p:nvCxnSpPr>
            <p:cNvPr id="225626709" name="AutoShape 76" hidden="0"/>
            <p:cNvCxnSpPr>
              <a:cxnSpLocks noChangeShapeType="1"/>
              <a:stCxn id="2010660733" idx="3"/>
              <a:endCxn id="1817543961" idx="7"/>
            </p:cNvCxnSpPr>
            <p:nvPr isPhoto="0" userDrawn="0"/>
          </p:nvCxnSpPr>
          <p:spPr bwMode="auto">
            <a:xfrm flipH="1">
              <a:off x="2809" y="3055"/>
              <a:ext cx="427" cy="234"/>
            </a:xfrm>
            <a:prstGeom prst="straightConnector1">
              <a:avLst/>
            </a:prstGeom>
            <a:noFill/>
            <a:ln w="9525">
              <a:solidFill>
                <a:schemeClr val="tx1"/>
              </a:solidFill>
              <a:round/>
              <a:headEnd/>
              <a:tailEnd type="triangle" w="med" len="med"/>
            </a:ln>
          </p:spPr>
        </p:cxnSp>
        <p:cxnSp>
          <p:nvCxnSpPr>
            <p:cNvPr id="811756642" name="AutoShape 77" hidden="0"/>
            <p:cNvCxnSpPr>
              <a:cxnSpLocks noChangeShapeType="1"/>
              <a:stCxn id="2010660733" idx="2"/>
              <a:endCxn id="1651758951" idx="6"/>
            </p:cNvCxnSpPr>
            <p:nvPr isPhoto="0" userDrawn="0"/>
          </p:nvCxnSpPr>
          <p:spPr bwMode="auto">
            <a:xfrm flipH="1">
              <a:off x="1846" y="2889"/>
              <a:ext cx="1316" cy="437"/>
            </a:xfrm>
            <a:prstGeom prst="straightConnector1">
              <a:avLst/>
            </a:prstGeom>
            <a:noFill/>
            <a:ln w="9525">
              <a:solidFill>
                <a:schemeClr val="tx1"/>
              </a:solidFill>
              <a:round/>
              <a:headEnd/>
              <a:tailEnd type="triangle" w="med" len="med"/>
            </a:ln>
          </p:spPr>
        </p:cxnSp>
        <p:cxnSp>
          <p:nvCxnSpPr>
            <p:cNvPr id="1746961450" name="AutoShape 78" hidden="0"/>
            <p:cNvCxnSpPr>
              <a:cxnSpLocks noChangeShapeType="1"/>
              <a:stCxn id="739590861" idx="4"/>
              <a:endCxn id="2010660733" idx="7"/>
            </p:cNvCxnSpPr>
            <p:nvPr isPhoto="0" userDrawn="0"/>
          </p:nvCxnSpPr>
          <p:spPr bwMode="auto">
            <a:xfrm flipH="1">
              <a:off x="3544" y="2505"/>
              <a:ext cx="192" cy="213"/>
            </a:xfrm>
            <a:prstGeom prst="straightConnector1">
              <a:avLst/>
            </a:prstGeom>
            <a:noFill/>
            <a:ln w="9525">
              <a:solidFill>
                <a:schemeClr val="tx1"/>
              </a:solidFill>
              <a:round/>
              <a:headEnd/>
              <a:tailEnd type="triangle" w="med" len="med"/>
            </a:ln>
          </p:spPr>
        </p:cxnSp>
        <p:cxnSp>
          <p:nvCxnSpPr>
            <p:cNvPr id="1257670904" name="AutoShape 79" hidden="0"/>
            <p:cNvCxnSpPr>
              <a:cxnSpLocks noChangeShapeType="1"/>
              <a:stCxn id="739590861" idx="5"/>
              <a:endCxn id="503264337" idx="1"/>
            </p:cNvCxnSpPr>
            <p:nvPr isPhoto="0" userDrawn="0"/>
          </p:nvCxnSpPr>
          <p:spPr bwMode="auto">
            <a:xfrm>
              <a:off x="3890" y="2441"/>
              <a:ext cx="427" cy="717"/>
            </a:xfrm>
            <a:prstGeom prst="straightConnector1">
              <a:avLst/>
            </a:prstGeom>
            <a:noFill/>
            <a:ln w="9525">
              <a:solidFill>
                <a:schemeClr val="tx1"/>
              </a:solidFill>
              <a:round/>
              <a:headEnd/>
              <a:tailEnd type="triangle" w="med" len="med"/>
            </a:ln>
          </p:spPr>
        </p:cxnSp>
        <p:cxnSp>
          <p:nvCxnSpPr>
            <p:cNvPr id="755597123" name="AutoShape 80" hidden="0"/>
            <p:cNvCxnSpPr>
              <a:cxnSpLocks noChangeShapeType="1"/>
              <a:stCxn id="503264337" idx="0"/>
              <a:endCxn id="1777940674" idx="4"/>
            </p:cNvCxnSpPr>
            <p:nvPr isPhoto="0" userDrawn="0"/>
          </p:nvCxnSpPr>
          <p:spPr bwMode="auto">
            <a:xfrm flipV="1">
              <a:off x="4473" y="2768"/>
              <a:ext cx="172" cy="326"/>
            </a:xfrm>
            <a:prstGeom prst="straightConnector1">
              <a:avLst/>
            </a:prstGeom>
            <a:noFill/>
            <a:ln w="12700">
              <a:solidFill>
                <a:schemeClr val="tx1"/>
              </a:solidFill>
              <a:round/>
              <a:headEnd/>
              <a:tailEnd type="triangle" w="med" len="med"/>
            </a:ln>
          </p:spPr>
        </p:cxnSp>
        <p:cxnSp>
          <p:nvCxnSpPr>
            <p:cNvPr id="594654985" name="AutoShape 81" hidden="0"/>
            <p:cNvCxnSpPr>
              <a:cxnSpLocks noChangeShapeType="1"/>
              <a:stCxn id="1777940674" idx="0"/>
              <a:endCxn id="780525903" idx="4"/>
            </p:cNvCxnSpPr>
            <p:nvPr isPhoto="0" userDrawn="0"/>
          </p:nvCxnSpPr>
          <p:spPr bwMode="auto">
            <a:xfrm flipV="1">
              <a:off x="4645" y="1584"/>
              <a:ext cx="129" cy="720"/>
            </a:xfrm>
            <a:prstGeom prst="straightConnector1">
              <a:avLst/>
            </a:prstGeom>
            <a:noFill/>
            <a:ln w="9525">
              <a:solidFill>
                <a:schemeClr val="tx1"/>
              </a:solidFill>
              <a:round/>
              <a:headEnd/>
              <a:tailEnd type="triangle" w="med" len="med"/>
            </a:ln>
          </p:spPr>
        </p:cxnSp>
        <p:cxnSp>
          <p:nvCxnSpPr>
            <p:cNvPr id="72871052" name="AutoShape 82" hidden="0"/>
            <p:cNvCxnSpPr>
              <a:cxnSpLocks noChangeShapeType="1"/>
              <a:stCxn id="95621616" idx="7"/>
            </p:cNvCxnSpPr>
            <p:nvPr isPhoto="0" userDrawn="0"/>
          </p:nvCxnSpPr>
          <p:spPr bwMode="auto">
            <a:xfrm flipV="1">
              <a:off x="992" y="2437"/>
              <a:ext cx="884" cy="238"/>
            </a:xfrm>
            <a:prstGeom prst="straightConnector1">
              <a:avLst/>
            </a:prstGeom>
            <a:noFill/>
            <a:ln w="9525">
              <a:solidFill>
                <a:schemeClr val="tx1"/>
              </a:solidFill>
              <a:round/>
              <a:headEnd/>
              <a:tailEnd type="triangle" w="med" len="med"/>
            </a:ln>
          </p:spPr>
        </p:cxnSp>
        <p:cxnSp>
          <p:nvCxnSpPr>
            <p:cNvPr id="967683134" name="AutoShape 83" hidden="0"/>
            <p:cNvCxnSpPr>
              <a:cxnSpLocks noChangeShapeType="1"/>
              <a:stCxn id="1025015241" idx="1"/>
              <a:endCxn id="1890991250" idx="5"/>
            </p:cNvCxnSpPr>
            <p:nvPr isPhoto="0" userDrawn="0"/>
          </p:nvCxnSpPr>
          <p:spPr bwMode="auto">
            <a:xfrm flipH="1" flipV="1">
              <a:off x="1338" y="1958"/>
              <a:ext cx="601" cy="323"/>
            </a:xfrm>
            <a:prstGeom prst="straightConnector1">
              <a:avLst/>
            </a:prstGeom>
            <a:noFill/>
            <a:ln w="9525">
              <a:solidFill>
                <a:schemeClr val="tx1"/>
              </a:solidFill>
              <a:round/>
              <a:headEnd/>
              <a:tailEnd type="triangle" w="med" len="med"/>
            </a:ln>
          </p:spPr>
        </p:cxnSp>
        <p:cxnSp>
          <p:nvCxnSpPr>
            <p:cNvPr id="23973778" name="AutoShape 84" hidden="0"/>
            <p:cNvCxnSpPr>
              <a:cxnSpLocks noChangeShapeType="1"/>
              <a:endCxn id="1138894524" idx="2"/>
            </p:cNvCxnSpPr>
            <p:nvPr isPhoto="0" userDrawn="0"/>
          </p:nvCxnSpPr>
          <p:spPr bwMode="auto">
            <a:xfrm flipV="1">
              <a:off x="1346" y="1396"/>
              <a:ext cx="388" cy="239"/>
            </a:xfrm>
            <a:prstGeom prst="straightConnector1">
              <a:avLst/>
            </a:prstGeom>
            <a:noFill/>
            <a:ln w="9525">
              <a:solidFill>
                <a:schemeClr val="tx1"/>
              </a:solidFill>
              <a:round/>
              <a:headEnd/>
              <a:tailEnd type="triangle" w="med" len="med"/>
            </a:ln>
          </p:spPr>
        </p:cxnSp>
        <p:cxnSp>
          <p:nvCxnSpPr>
            <p:cNvPr id="618913045" name="AutoShape 85" hidden="0"/>
            <p:cNvCxnSpPr>
              <a:cxnSpLocks noChangeShapeType="1"/>
              <a:stCxn id="848220866" idx="2"/>
              <a:endCxn id="1138894524" idx="6"/>
            </p:cNvCxnSpPr>
            <p:nvPr isPhoto="0" userDrawn="0"/>
          </p:nvCxnSpPr>
          <p:spPr bwMode="auto">
            <a:xfrm flipH="1" flipV="1">
              <a:off x="2192" y="1396"/>
              <a:ext cx="711" cy="351"/>
            </a:xfrm>
            <a:prstGeom prst="straightConnector1">
              <a:avLst/>
            </a:prstGeom>
            <a:noFill/>
            <a:ln w="9525">
              <a:solidFill>
                <a:schemeClr val="tx1"/>
              </a:solidFill>
              <a:round/>
              <a:headEnd/>
              <a:tailEnd type="triangle" w="med" len="med"/>
            </a:ln>
          </p:spPr>
        </p:cxnSp>
        <p:cxnSp>
          <p:nvCxnSpPr>
            <p:cNvPr id="4384509" name="AutoShape 86" hidden="0"/>
            <p:cNvCxnSpPr>
              <a:cxnSpLocks noChangeShapeType="1"/>
              <a:stCxn id="1025015241" idx="7"/>
              <a:endCxn id="848220866" idx="3"/>
            </p:cNvCxnSpPr>
            <p:nvPr isPhoto="0" userDrawn="0"/>
          </p:nvCxnSpPr>
          <p:spPr bwMode="auto">
            <a:xfrm flipV="1">
              <a:off x="2247" y="1914"/>
              <a:ext cx="730" cy="367"/>
            </a:xfrm>
            <a:prstGeom prst="straightConnector1">
              <a:avLst/>
            </a:prstGeom>
            <a:noFill/>
            <a:ln w="9525">
              <a:solidFill>
                <a:schemeClr val="tx1"/>
              </a:solidFill>
              <a:round/>
              <a:headEnd/>
              <a:tailEnd type="triangle" w="med" len="med"/>
            </a:ln>
          </p:spPr>
        </p:cxnSp>
        <p:cxnSp>
          <p:nvCxnSpPr>
            <p:cNvPr id="1041181" name="AutoShape 87" hidden="0"/>
            <p:cNvCxnSpPr>
              <a:cxnSpLocks noChangeShapeType="1"/>
              <a:stCxn id="1025015241" idx="6"/>
              <a:endCxn id="739590861" idx="2"/>
            </p:cNvCxnSpPr>
            <p:nvPr isPhoto="0" userDrawn="0"/>
          </p:nvCxnSpPr>
          <p:spPr bwMode="auto">
            <a:xfrm flipV="1">
              <a:off x="2322" y="2274"/>
              <a:ext cx="1186" cy="174"/>
            </a:xfrm>
            <a:prstGeom prst="straightConnector1">
              <a:avLst/>
            </a:prstGeom>
            <a:noFill/>
            <a:ln w="9525">
              <a:solidFill>
                <a:schemeClr val="tx1"/>
              </a:solidFill>
              <a:round/>
              <a:headEnd/>
              <a:tailEnd type="triangle" w="med" len="med"/>
            </a:ln>
          </p:spPr>
        </p:cxnSp>
        <p:cxnSp>
          <p:nvCxnSpPr>
            <p:cNvPr id="2113091358" name="AutoShape 88" hidden="0"/>
            <p:cNvCxnSpPr>
              <a:cxnSpLocks noChangeShapeType="1"/>
              <a:stCxn id="1777940674" idx="1"/>
              <a:endCxn id="848220866" idx="6"/>
            </p:cNvCxnSpPr>
            <p:nvPr isPhoto="0" userDrawn="0"/>
          </p:nvCxnSpPr>
          <p:spPr bwMode="auto">
            <a:xfrm rot="5399977" flipH="1">
              <a:off x="3615" y="1492"/>
              <a:ext cx="621" cy="1131"/>
            </a:xfrm>
            <a:prstGeom prst="curvedConnector2">
              <a:avLst/>
            </a:prstGeom>
            <a:noFill/>
            <a:ln w="9525">
              <a:solidFill>
                <a:schemeClr val="tx1"/>
              </a:solidFill>
              <a:round/>
              <a:headEnd/>
              <a:tailEnd type="triangle" w="med" len="med"/>
            </a:ln>
          </p:spPr>
        </p:cxnSp>
        <p:cxnSp>
          <p:nvCxnSpPr>
            <p:cNvPr id="1049245266" name="AutoShape 89" hidden="0"/>
            <p:cNvCxnSpPr>
              <a:cxnSpLocks noChangeShapeType="1"/>
              <a:stCxn id="95621616" idx="6"/>
              <a:endCxn id="739590861" idx="3"/>
            </p:cNvCxnSpPr>
            <p:nvPr isPhoto="0" userDrawn="0"/>
          </p:nvCxnSpPr>
          <p:spPr bwMode="auto">
            <a:xfrm flipV="1">
              <a:off x="1067" y="2441"/>
              <a:ext cx="2516" cy="402"/>
            </a:xfrm>
            <a:prstGeom prst="curvedConnector2">
              <a:avLst/>
            </a:prstGeom>
            <a:noFill/>
            <a:ln w="9525">
              <a:solidFill>
                <a:schemeClr val="tx1"/>
              </a:solidFill>
              <a:round/>
              <a:headEnd/>
              <a:tailEnd type="triangle" w="med" len="med"/>
            </a:ln>
          </p:spPr>
        </p:cxnSp>
      </p:grpSp>
      <p:grpSp>
        <p:nvGrpSpPr>
          <p:cNvPr id="1267773263" name="Group 90" hidden="0"/>
          <p:cNvGrpSpPr/>
          <p:nvPr isPhoto="0" userDrawn="0"/>
        </p:nvGrpSpPr>
        <p:grpSpPr bwMode="auto">
          <a:xfrm>
            <a:off x="1447801" y="3532194"/>
            <a:ext cx="7337424" cy="2325685"/>
            <a:chOff x="131" y="2224"/>
            <a:chExt cx="4621" cy="1463"/>
          </a:xfrm>
        </p:grpSpPr>
        <p:sp>
          <p:nvSpPr>
            <p:cNvPr id="243181886" name="Rectangle 91" hidden="0"/>
            <p:cNvSpPr>
              <a:spLocks noChangeArrowheads="1"/>
            </p:cNvSpPr>
            <p:nvPr isPhoto="0" userDrawn="0"/>
          </p:nvSpPr>
          <p:spPr bwMode="auto">
            <a:xfrm>
              <a:off x="1141" y="2224"/>
              <a:ext cx="3609" cy="171"/>
            </a:xfrm>
            <a:prstGeom prst="rect">
              <a:avLst/>
            </a:prstGeom>
            <a:solidFill>
              <a:srgbClr val="FF0000">
                <a:alpha val="20000"/>
              </a:srgbClr>
            </a:solidFill>
            <a:ln w="9525">
              <a:noFill/>
              <a:miter/>
              <a:headEnd/>
              <a:tailEnd/>
            </a:ln>
          </p:spPr>
          <p:txBody>
            <a:bodyPr wrap="none" anchor="ctr"/>
            <a:lstStyle/>
            <a:p>
              <a:pPr>
                <a:defRPr/>
              </a:pPr>
              <a:endParaRPr lang="en-US"/>
            </a:p>
          </p:txBody>
        </p:sp>
        <p:sp>
          <p:nvSpPr>
            <p:cNvPr id="1189645331" name="Rectangle 92" hidden="0"/>
            <p:cNvSpPr>
              <a:spLocks noChangeArrowheads="1"/>
            </p:cNvSpPr>
            <p:nvPr isPhoto="0" userDrawn="0"/>
          </p:nvSpPr>
          <p:spPr bwMode="auto">
            <a:xfrm>
              <a:off x="1137" y="2515"/>
              <a:ext cx="3609" cy="171"/>
            </a:xfrm>
            <a:prstGeom prst="rect">
              <a:avLst/>
            </a:prstGeom>
            <a:solidFill>
              <a:srgbClr val="FF6600">
                <a:alpha val="20000"/>
              </a:srgbClr>
            </a:solidFill>
            <a:ln w="9525">
              <a:noFill/>
              <a:miter/>
              <a:headEnd/>
              <a:tailEnd/>
            </a:ln>
          </p:spPr>
          <p:txBody>
            <a:bodyPr wrap="none" anchor="ctr"/>
            <a:lstStyle/>
            <a:p>
              <a:pPr>
                <a:defRPr/>
              </a:pPr>
              <a:endParaRPr lang="en-US"/>
            </a:p>
          </p:txBody>
        </p:sp>
        <p:sp>
          <p:nvSpPr>
            <p:cNvPr id="470980171" name="Rectangle 93" hidden="0"/>
            <p:cNvSpPr>
              <a:spLocks noChangeArrowheads="1"/>
            </p:cNvSpPr>
            <p:nvPr isPhoto="0" userDrawn="0"/>
          </p:nvSpPr>
          <p:spPr bwMode="auto">
            <a:xfrm>
              <a:off x="1143" y="2844"/>
              <a:ext cx="3609" cy="171"/>
            </a:xfrm>
            <a:prstGeom prst="rect">
              <a:avLst/>
            </a:prstGeom>
            <a:solidFill>
              <a:srgbClr val="008000">
                <a:alpha val="20000"/>
              </a:srgbClr>
            </a:solidFill>
            <a:ln w="9525">
              <a:noFill/>
              <a:miter/>
              <a:headEnd/>
              <a:tailEnd/>
            </a:ln>
          </p:spPr>
          <p:txBody>
            <a:bodyPr wrap="none" anchor="ctr"/>
            <a:lstStyle/>
            <a:p>
              <a:pPr>
                <a:defRPr/>
              </a:pPr>
              <a:endParaRPr lang="en-US"/>
            </a:p>
          </p:txBody>
        </p:sp>
        <p:sp>
          <p:nvSpPr>
            <p:cNvPr id="1133998910" name="Rectangle 94" hidden="0"/>
            <p:cNvSpPr>
              <a:spLocks noChangeArrowheads="1"/>
            </p:cNvSpPr>
            <p:nvPr isPhoto="0" userDrawn="0"/>
          </p:nvSpPr>
          <p:spPr bwMode="auto">
            <a:xfrm>
              <a:off x="1138" y="3187"/>
              <a:ext cx="3606" cy="171"/>
            </a:xfrm>
            <a:prstGeom prst="rect">
              <a:avLst/>
            </a:prstGeom>
            <a:solidFill>
              <a:srgbClr val="0000FF">
                <a:alpha val="20000"/>
              </a:srgbClr>
            </a:solidFill>
            <a:ln w="9525">
              <a:noFill/>
              <a:miter/>
              <a:headEnd/>
              <a:tailEnd/>
            </a:ln>
          </p:spPr>
          <p:txBody>
            <a:bodyPr wrap="none" anchor="ctr"/>
            <a:lstStyle/>
            <a:p>
              <a:pPr>
                <a:defRPr/>
              </a:pPr>
              <a:endParaRPr lang="en-US"/>
            </a:p>
          </p:txBody>
        </p:sp>
        <p:sp>
          <p:nvSpPr>
            <p:cNvPr id="955779757" name="AutoShape 95" hidden="0"/>
            <p:cNvSpPr/>
            <p:nvPr isPhoto="0" userDrawn="0"/>
          </p:nvSpPr>
          <p:spPr bwMode="auto">
            <a:xfrm>
              <a:off x="806" y="2235"/>
              <a:ext cx="177" cy="1449"/>
            </a:xfrm>
            <a:prstGeom prst="leftBrace">
              <a:avLst>
                <a:gd name="adj1" fmla="val 67884"/>
                <a:gd name="adj2" fmla="val 50000"/>
              </a:avLst>
            </a:prstGeom>
            <a:noFill/>
            <a:ln w="9525">
              <a:solidFill>
                <a:schemeClr val="tx1"/>
              </a:solidFill>
              <a:round/>
              <a:headEnd/>
              <a:tailEnd/>
            </a:ln>
          </p:spPr>
          <p:txBody>
            <a:bodyPr wrap="none" anchor="ctr"/>
            <a:lstStyle/>
            <a:p>
              <a:pPr>
                <a:defRPr/>
              </a:pPr>
              <a:endParaRPr lang="en-US"/>
            </a:p>
          </p:txBody>
        </p:sp>
        <p:sp>
          <p:nvSpPr>
            <p:cNvPr id="738491251" name="Text Box 96" hidden="0"/>
            <p:cNvSpPr txBox="1">
              <a:spLocks noChangeArrowheads="1"/>
            </p:cNvSpPr>
            <p:nvPr isPhoto="0" userDrawn="0"/>
          </p:nvSpPr>
          <p:spPr bwMode="auto">
            <a:xfrm>
              <a:off x="131" y="2692"/>
              <a:ext cx="601" cy="493"/>
            </a:xfrm>
            <a:prstGeom prst="rect">
              <a:avLst/>
            </a:prstGeom>
            <a:noFill/>
            <a:ln w="9525">
              <a:noFill/>
              <a:miter/>
              <a:headEnd/>
              <a:tailEnd/>
            </a:ln>
          </p:spPr>
          <p:txBody>
            <a:bodyPr>
              <a:spAutoFit/>
            </a:bodyPr>
            <a:lstStyle/>
            <a:p>
              <a:pPr algn="ctr">
                <a:spcBef>
                  <a:spcPts val="0"/>
                </a:spcBef>
                <a:defRPr/>
              </a:pPr>
              <a:r>
                <a:rPr lang="en-US"/>
                <a:t>Search</a:t>
              </a:r>
              <a:endParaRPr/>
            </a:p>
            <a:p>
              <a:pPr algn="ctr">
                <a:spcBef>
                  <a:spcPts val="0"/>
                </a:spcBef>
                <a:defRPr/>
              </a:pPr>
              <a:r>
                <a:rPr lang="en-US"/>
                <a:t>Tiers</a:t>
              </a:r>
              <a:endParaRPr/>
            </a:p>
          </p:txBody>
        </p:sp>
        <p:sp>
          <p:nvSpPr>
            <p:cNvPr id="142789524" name="Rectangle 97" hidden="0"/>
            <p:cNvSpPr>
              <a:spLocks noChangeArrowheads="1"/>
            </p:cNvSpPr>
            <p:nvPr isPhoto="0" userDrawn="0"/>
          </p:nvSpPr>
          <p:spPr bwMode="auto">
            <a:xfrm>
              <a:off x="1143" y="3517"/>
              <a:ext cx="3606" cy="171"/>
            </a:xfrm>
            <a:prstGeom prst="rect">
              <a:avLst/>
            </a:prstGeom>
            <a:solidFill>
              <a:srgbClr val="CC00CC">
                <a:alpha val="20000"/>
              </a:srgbClr>
            </a:solidFill>
            <a:ln w="9525">
              <a:noFill/>
              <a:miter/>
              <a:headEnd/>
              <a:tailEnd/>
            </a:ln>
          </p:spPr>
          <p:txBody>
            <a:bodyPr wrap="none" anchor="ctr"/>
            <a:lstStyle/>
            <a:p>
              <a:pPr>
                <a:defRPr/>
              </a:pPr>
              <a:endParaRPr lang="en-US"/>
            </a:p>
          </p:txBody>
        </p:sp>
      </p:grpSp>
      <p:sp>
        <p:nvSpPr>
          <p:cNvPr id="1613383232" name="Oval 98" hidden="0"/>
          <p:cNvSpPr>
            <a:spLocks noChangeArrowheads="1"/>
          </p:cNvSpPr>
          <p:nvPr isPhoto="0" userDrawn="0"/>
        </p:nvSpPr>
        <p:spPr bwMode="auto">
          <a:xfrm>
            <a:off x="6237286" y="3525838"/>
            <a:ext cx="290511" cy="265111"/>
          </a:xfrm>
          <a:prstGeom prst="ellipse">
            <a:avLst/>
          </a:prstGeom>
          <a:solidFill>
            <a:srgbClr val="FF33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256110711" name="Oval 99" hidden="0"/>
          <p:cNvSpPr>
            <a:spLocks noChangeArrowheads="1"/>
          </p:cNvSpPr>
          <p:nvPr isPhoto="0" userDrawn="0"/>
        </p:nvSpPr>
        <p:spPr bwMode="auto">
          <a:xfrm>
            <a:off x="6237286" y="3525838"/>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998340169" name="Oval 100" hidden="0"/>
          <p:cNvSpPr>
            <a:spLocks noChangeArrowheads="1"/>
          </p:cNvSpPr>
          <p:nvPr isPhoto="0" userDrawn="0"/>
        </p:nvSpPr>
        <p:spPr bwMode="auto">
          <a:xfrm>
            <a:off x="3808410" y="4021138"/>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595043317" name="Oval 101" hidden="0"/>
          <p:cNvSpPr>
            <a:spLocks noChangeArrowheads="1"/>
          </p:cNvSpPr>
          <p:nvPr isPhoto="0" userDrawn="0"/>
        </p:nvSpPr>
        <p:spPr bwMode="auto">
          <a:xfrm>
            <a:off x="6629401" y="3976687"/>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868270928" name="Oval 102" hidden="0"/>
          <p:cNvSpPr>
            <a:spLocks noChangeArrowheads="1"/>
          </p:cNvSpPr>
          <p:nvPr isPhoto="0" userDrawn="0"/>
        </p:nvSpPr>
        <p:spPr bwMode="auto">
          <a:xfrm>
            <a:off x="8380410" y="399098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620891373" name="Oval 103" hidden="0"/>
          <p:cNvSpPr>
            <a:spLocks noChangeArrowheads="1"/>
          </p:cNvSpPr>
          <p:nvPr isPhoto="0" userDrawn="0"/>
        </p:nvSpPr>
        <p:spPr bwMode="auto">
          <a:xfrm>
            <a:off x="3278183" y="4521204"/>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547335553" name="Oval 104" hidden="0"/>
          <p:cNvSpPr>
            <a:spLocks noChangeArrowheads="1"/>
          </p:cNvSpPr>
          <p:nvPr isPhoto="0" userDrawn="0"/>
        </p:nvSpPr>
        <p:spPr bwMode="auto">
          <a:xfrm>
            <a:off x="3952877" y="4513262"/>
            <a:ext cx="290512"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471761929" name="Oval 105" hidden="0"/>
          <p:cNvSpPr>
            <a:spLocks noChangeArrowheads="1"/>
          </p:cNvSpPr>
          <p:nvPr isPhoto="0" userDrawn="0"/>
        </p:nvSpPr>
        <p:spPr bwMode="auto">
          <a:xfrm>
            <a:off x="4799010" y="4513262"/>
            <a:ext cx="290511" cy="265111"/>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930778216" name="Oval 106" hidden="0"/>
          <p:cNvSpPr>
            <a:spLocks noChangeArrowheads="1"/>
          </p:cNvSpPr>
          <p:nvPr isPhoto="0" userDrawn="0"/>
        </p:nvSpPr>
        <p:spPr bwMode="auto">
          <a:xfrm>
            <a:off x="6243634" y="4505329"/>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122329577" name="Oval 107" hidden="0"/>
          <p:cNvSpPr>
            <a:spLocks noChangeArrowheads="1"/>
          </p:cNvSpPr>
          <p:nvPr isPhoto="0" userDrawn="0"/>
        </p:nvSpPr>
        <p:spPr bwMode="auto">
          <a:xfrm>
            <a:off x="6945310" y="4505329"/>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1318526259" name="Oval 108" hidden="0"/>
          <p:cNvSpPr>
            <a:spLocks noChangeArrowheads="1"/>
          </p:cNvSpPr>
          <p:nvPr isPhoto="0" userDrawn="0"/>
        </p:nvSpPr>
        <p:spPr bwMode="auto">
          <a:xfrm>
            <a:off x="8378827" y="4505329"/>
            <a:ext cx="290512"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076729571" name="Oval 109" hidden="0"/>
          <p:cNvSpPr>
            <a:spLocks noChangeArrowheads="1"/>
          </p:cNvSpPr>
          <p:nvPr isPhoto="0" userDrawn="0"/>
        </p:nvSpPr>
        <p:spPr bwMode="auto">
          <a:xfrm>
            <a:off x="3268659" y="5051430"/>
            <a:ext cx="290511" cy="265113"/>
          </a:xfrm>
          <a:prstGeom prst="ellipse">
            <a:avLst/>
          </a:prstGeom>
          <a:noFill/>
          <a:ln w="9525">
            <a:solidFill>
              <a:schemeClr val="tx1"/>
            </a:solidFill>
            <a:round/>
            <a:headEnd/>
            <a:tailEnd/>
          </a:ln>
        </p:spPr>
        <p:txBody>
          <a:bodyPr wrap="none" lIns="91431" tIns="45717" rIns="91431" bIns="45717" anchor="ctr"/>
          <a:lstStyle/>
          <a:p>
            <a:pPr>
              <a:defRPr/>
            </a:pPr>
            <a:endParaRPr lang="en-US"/>
          </a:p>
        </p:txBody>
      </p:sp>
      <p:sp>
        <p:nvSpPr>
          <p:cNvPr id="218677880" name="Oval 110" hidden="0"/>
          <p:cNvSpPr>
            <a:spLocks noChangeArrowheads="1"/>
          </p:cNvSpPr>
          <p:nvPr isPhoto="0" userDrawn="0"/>
        </p:nvSpPr>
        <p:spPr bwMode="auto">
          <a:xfrm>
            <a:off x="3808410" y="4019555"/>
            <a:ext cx="290511" cy="265113"/>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5845003" name="Oval 111" hidden="0"/>
          <p:cNvSpPr>
            <a:spLocks noChangeArrowheads="1"/>
          </p:cNvSpPr>
          <p:nvPr isPhoto="0" userDrawn="0"/>
        </p:nvSpPr>
        <p:spPr bwMode="auto">
          <a:xfrm>
            <a:off x="6632577" y="3978280"/>
            <a:ext cx="290512" cy="265113"/>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609677848" name="Oval 112" hidden="0"/>
          <p:cNvSpPr>
            <a:spLocks noChangeArrowheads="1"/>
          </p:cNvSpPr>
          <p:nvPr isPhoto="0" userDrawn="0"/>
        </p:nvSpPr>
        <p:spPr bwMode="auto">
          <a:xfrm>
            <a:off x="8382001" y="3995739"/>
            <a:ext cx="290512" cy="265111"/>
          </a:xfrm>
          <a:prstGeom prst="ellipse">
            <a:avLst/>
          </a:prstGeom>
          <a:solidFill>
            <a:srgbClr val="FF66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195570828" name="Oval 113" hidden="0"/>
          <p:cNvSpPr>
            <a:spLocks noChangeArrowheads="1"/>
          </p:cNvSpPr>
          <p:nvPr isPhoto="0" userDrawn="0"/>
        </p:nvSpPr>
        <p:spPr bwMode="auto">
          <a:xfrm>
            <a:off x="3281359" y="4516438"/>
            <a:ext cx="290511" cy="265111"/>
          </a:xfrm>
          <a:prstGeom prst="ellipse">
            <a:avLst/>
          </a:prstGeom>
          <a:solidFill>
            <a:srgbClr val="008000">
              <a:alpha val="20000"/>
            </a:srgbClr>
          </a:solidFill>
          <a:ln w="9525">
            <a:solidFill>
              <a:schemeClr val="tx1"/>
            </a:solidFill>
            <a:round/>
            <a:headEnd/>
            <a:tailEnd/>
          </a:ln>
        </p:spPr>
        <p:txBody>
          <a:bodyPr wrap="none" lIns="91431" tIns="45717" rIns="91431" bIns="45717" anchor="ctr"/>
          <a:lstStyle/>
          <a:p>
            <a:pPr>
              <a:defRPr/>
            </a:pPr>
            <a:endParaRPr lang="en-US"/>
          </a:p>
        </p:txBody>
      </p:sp>
      <p:sp>
        <p:nvSpPr>
          <p:cNvPr id="800870432" name="Line 114" hidden="0"/>
          <p:cNvSpPr>
            <a:spLocks noChangeShapeType="1"/>
          </p:cNvSpPr>
          <p:nvPr isPhoto="0" userDrawn="0"/>
        </p:nvSpPr>
        <p:spPr bwMode="auto">
          <a:xfrm>
            <a:off x="1" y="3371850"/>
            <a:ext cx="12192000" cy="0"/>
          </a:xfrm>
          <a:prstGeom prst="line">
            <a:avLst/>
          </a:prstGeom>
          <a:noFill/>
          <a:ln w="9525">
            <a:solidFill>
              <a:schemeClr val="tx1"/>
            </a:solidFill>
            <a:round/>
            <a:headEnd/>
            <a:tailEnd/>
          </a:ln>
        </p:spPr>
        <p:txBody>
          <a:bodyPr lIns="91431" tIns="45717" rIns="91431" bIns="45717"/>
          <a:lstStyle/>
          <a:p>
            <a:pPr>
              <a:defRPr/>
            </a:pPr>
            <a:endParaRPr lang="en-US"/>
          </a:p>
        </p:txBody>
      </p:sp>
      <p:sp>
        <p:nvSpPr>
          <p:cNvPr id="481735669" name="Text Box 115" hidden="0"/>
          <p:cNvSpPr txBox="1">
            <a:spLocks noChangeArrowheads="1"/>
          </p:cNvSpPr>
          <p:nvPr isPhoto="0" userDrawn="0"/>
        </p:nvSpPr>
        <p:spPr bwMode="auto">
          <a:xfrm>
            <a:off x="376236" y="1371601"/>
            <a:ext cx="2366962" cy="1338823"/>
          </a:xfrm>
          <a:prstGeom prst="rect">
            <a:avLst/>
          </a:prstGeom>
          <a:noFill/>
          <a:ln w="9525">
            <a:noFill/>
            <a:miter/>
            <a:headEnd/>
            <a:tailEnd/>
          </a:ln>
        </p:spPr>
        <p:txBody>
          <a:bodyPr lIns="91431" tIns="45717" rIns="91431" bIns="45717">
            <a:spAutoFit/>
          </a:bodyPr>
          <a:lstStyle/>
          <a:p>
            <a:pPr>
              <a:spcBef>
                <a:spcPts val="0"/>
              </a:spcBef>
              <a:defRPr/>
            </a:pPr>
            <a:r>
              <a:rPr lang="en-US" i="1">
                <a:latin typeface="Calibri"/>
              </a:rPr>
              <a:t>Strategy: </a:t>
            </a:r>
            <a:r>
              <a:rPr lang="en-US" i="1">
                <a:latin typeface="Calibri"/>
              </a:rPr>
              <a:t>expand a </a:t>
            </a:r>
            <a:r>
              <a:rPr lang="en-US" i="1">
                <a:latin typeface="Calibri"/>
              </a:rPr>
              <a:t>shallowest node first</a:t>
            </a:r>
            <a:endParaRPr/>
          </a:p>
          <a:p>
            <a:pPr>
              <a:spcBef>
                <a:spcPts val="0"/>
              </a:spcBef>
              <a:defRPr/>
            </a:pPr>
            <a:r>
              <a:rPr lang="en-US" i="1">
                <a:latin typeface="Calibri"/>
              </a:rPr>
              <a:t>Implementation: Fringe is a FIFO queue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33832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983401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5043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82709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86778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08913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73355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7619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50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307782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23295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96778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85262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55708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767295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67773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 name="Freeform 64" hidden="0"/>
          <p:cNvSpPr/>
          <p:nvPr isPhoto="0" userDrawn="0"/>
        </p:nvSpPr>
        <p:spPr bwMode="auto">
          <a:xfrm>
            <a:off x="8526461" y="2038351"/>
            <a:ext cx="541339"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02818" name="Freeform 2" hidden="0"/>
          <p:cNvSpPr/>
          <p:nvPr isPhoto="0" userDrawn="0"/>
        </p:nvSpPr>
        <p:spPr bwMode="auto">
          <a:xfrm>
            <a:off x="7939088" y="202089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5" name="Freeform 4" hidden="0"/>
          <p:cNvSpPr/>
          <p:nvPr isPhoto="0" userDrawn="0"/>
        </p:nvSpPr>
        <p:spPr bwMode="auto">
          <a:xfrm>
            <a:off x="8077200" y="2038349"/>
            <a:ext cx="1447800"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7" name="Freeform 4" hidden="0"/>
          <p:cNvSpPr/>
          <p:nvPr isPhoto="0" userDrawn="0"/>
        </p:nvSpPr>
        <p:spPr bwMode="auto">
          <a:xfrm>
            <a:off x="8305803" y="2038349"/>
            <a:ext cx="990599" cy="781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4579"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38" name="Content Placeholder 37" hidden="0"/>
          <p:cNvSpPr>
            <a:spLocks noGrp="1"/>
          </p:cNvSpPr>
          <p:nvPr isPhoto="0" userDrawn="0">
            <p:ph idx="1" hasCustomPrompt="0"/>
          </p:nvPr>
        </p:nvSpPr>
        <p:spPr bwMode="auto">
          <a:xfrm>
            <a:off x="406400" y="1397003"/>
            <a:ext cx="5689600" cy="4729164"/>
          </a:xfrm>
        </p:spPr>
        <p:txBody>
          <a:bodyPr/>
          <a:lstStyle/>
          <a:p>
            <a:pPr>
              <a:defRPr/>
            </a:pPr>
            <a:r>
              <a:rPr lang="en-US" sz="2400"/>
              <a:t>What nodes does BFS expand?</a:t>
            </a:r>
            <a:endParaRPr/>
          </a:p>
        </p:txBody>
      </p:sp>
      <p:sp>
        <p:nvSpPr>
          <p:cNvPr id="24614" name="Freeform 38" hidden="0"/>
          <p:cNvSpPr/>
          <p:nvPr isPhoto="0" userDrawn="0"/>
        </p:nvSpPr>
        <p:spPr bwMode="auto">
          <a:xfrm>
            <a:off x="7346953"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4615" name="Oval 39" hidden="0"/>
          <p:cNvSpPr>
            <a:spLocks noChangeArrowheads="1"/>
          </p:cNvSpPr>
          <p:nvPr isPhoto="0" userDrawn="0"/>
        </p:nvSpPr>
        <p:spPr bwMode="auto">
          <a:xfrm>
            <a:off x="8701090"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6" name="Oval 40" hidden="0"/>
          <p:cNvSpPr>
            <a:spLocks noChangeArrowheads="1"/>
          </p:cNvSpPr>
          <p:nvPr isPhoto="0" userDrawn="0"/>
        </p:nvSpPr>
        <p:spPr bwMode="auto">
          <a:xfrm>
            <a:off x="8469314"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7" name="Oval 41" hidden="0"/>
          <p:cNvSpPr>
            <a:spLocks noChangeArrowheads="1"/>
          </p:cNvSpPr>
          <p:nvPr isPhoto="0" userDrawn="0"/>
        </p:nvSpPr>
        <p:spPr bwMode="auto">
          <a:xfrm>
            <a:off x="89455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8" name="Text Box 42" hidden="0"/>
          <p:cNvSpPr txBox="1">
            <a:spLocks noChangeArrowheads="1"/>
          </p:cNvSpPr>
          <p:nvPr isPhoto="0" userDrawn="0"/>
        </p:nvSpPr>
        <p:spPr bwMode="auto">
          <a:xfrm>
            <a:off x="8599491" y="2208214"/>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4619" name="Freeform 43" hidden="0"/>
          <p:cNvSpPr/>
          <p:nvPr isPhoto="0" userDrawn="0"/>
        </p:nvSpPr>
        <p:spPr bwMode="auto">
          <a:xfrm>
            <a:off x="8582026"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4620" name="Text Box 44" hidden="0"/>
          <p:cNvSpPr txBox="1">
            <a:spLocks noChangeArrowheads="1"/>
          </p:cNvSpPr>
          <p:nvPr isPhoto="0" userDrawn="0"/>
        </p:nvSpPr>
        <p:spPr bwMode="auto">
          <a:xfrm>
            <a:off x="8983664" y="1960562"/>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4621" name="Text Box 45" hidden="0"/>
          <p:cNvSpPr txBox="1">
            <a:spLocks noChangeArrowheads="1"/>
          </p:cNvSpPr>
          <p:nvPr isPhoto="0" userDrawn="0"/>
        </p:nvSpPr>
        <p:spPr bwMode="auto">
          <a:xfrm>
            <a:off x="10410828" y="1812926"/>
            <a:ext cx="1119187" cy="369328"/>
          </a:xfrm>
          <a:prstGeom prst="rect">
            <a:avLst/>
          </a:prstGeom>
          <a:noFill/>
          <a:ln w="9525">
            <a:noFill/>
            <a:miter lim="800000"/>
            <a:headEnd/>
            <a:tailEnd/>
          </a:ln>
        </p:spPr>
        <p:txBody>
          <a:bodyPr lIns="91432" tIns="45718" rIns="91432" bIns="45718">
            <a:spAutoFit/>
          </a:bodyPr>
          <a:lstStyle/>
          <a:p>
            <a:pPr>
              <a:spcBef>
                <a:spcPts val="0"/>
              </a:spcBef>
              <a:defRPr/>
            </a:pPr>
            <a:r>
              <a:rPr lang="en-US"/>
              <a:t>1 node</a:t>
            </a:r>
            <a:endParaRPr/>
          </a:p>
        </p:txBody>
      </p:sp>
      <p:sp>
        <p:nvSpPr>
          <p:cNvPr id="24622" name="Text Box 46" hidden="0"/>
          <p:cNvSpPr txBox="1">
            <a:spLocks noChangeArrowheads="1"/>
          </p:cNvSpPr>
          <p:nvPr isPhoto="0" userDrawn="0"/>
        </p:nvSpPr>
        <p:spPr bwMode="auto">
          <a:xfrm>
            <a:off x="10412414" y="2166935"/>
            <a:ext cx="1119188" cy="369328"/>
          </a:xfrm>
          <a:prstGeom prst="rect">
            <a:avLst/>
          </a:prstGeom>
          <a:noFill/>
          <a:ln w="9525">
            <a:noFill/>
            <a:miter lim="800000"/>
            <a:headEnd/>
            <a:tailEnd/>
          </a:ln>
        </p:spPr>
        <p:txBody>
          <a:bodyPr lIns="91432" tIns="45718" rIns="91432" bIns="45718">
            <a:spAutoFit/>
          </a:bodyPr>
          <a:lstStyle/>
          <a:p>
            <a:pPr>
              <a:spcBef>
                <a:spcPts val="0"/>
              </a:spcBef>
              <a:defRPr/>
            </a:pPr>
            <a:r>
              <a:rPr lang="en-US"/>
              <a:t>b nodes</a:t>
            </a:r>
            <a:endParaRPr/>
          </a:p>
        </p:txBody>
      </p:sp>
      <p:sp>
        <p:nvSpPr>
          <p:cNvPr id="24623" name="Text Box 47" hidden="0"/>
          <p:cNvSpPr txBox="1">
            <a:spLocks noChangeArrowheads="1"/>
          </p:cNvSpPr>
          <p:nvPr isPhoto="0" userDrawn="0"/>
        </p:nvSpPr>
        <p:spPr bwMode="auto">
          <a:xfrm>
            <a:off x="10412414" y="2578097"/>
            <a:ext cx="1119188"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2</a:t>
            </a:r>
            <a:r>
              <a:rPr lang="en-US"/>
              <a:t> nodes</a:t>
            </a:r>
            <a:endParaRPr/>
          </a:p>
        </p:txBody>
      </p:sp>
      <p:sp>
        <p:nvSpPr>
          <p:cNvPr id="24624" name="Text Box 48" hidden="0"/>
          <p:cNvSpPr txBox="1">
            <a:spLocks noChangeArrowheads="1"/>
          </p:cNvSpPr>
          <p:nvPr isPhoto="0" userDrawn="0"/>
        </p:nvSpPr>
        <p:spPr bwMode="auto">
          <a:xfrm>
            <a:off x="10426702" y="4203699"/>
            <a:ext cx="1460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m</a:t>
            </a:r>
            <a:r>
              <a:rPr lang="en-US"/>
              <a:t> nodes</a:t>
            </a:r>
            <a:endParaRPr/>
          </a:p>
        </p:txBody>
      </p:sp>
      <p:sp>
        <p:nvSpPr>
          <p:cNvPr id="24625" name="Oval 49" hidden="0"/>
          <p:cNvSpPr>
            <a:spLocks noChangeArrowheads="1"/>
          </p:cNvSpPr>
          <p:nvPr isPhoto="0" userDrawn="0"/>
        </p:nvSpPr>
        <p:spPr bwMode="auto">
          <a:xfrm>
            <a:off x="81407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26" name="Oval 50" hidden="0"/>
          <p:cNvSpPr>
            <a:spLocks noChangeArrowheads="1"/>
          </p:cNvSpPr>
          <p:nvPr isPhoto="0" userDrawn="0"/>
        </p:nvSpPr>
        <p:spPr bwMode="auto">
          <a:xfrm>
            <a:off x="9193214"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27" name="Oval 51" hidden="0"/>
          <p:cNvSpPr>
            <a:spLocks noChangeArrowheads="1"/>
          </p:cNvSpPr>
          <p:nvPr isPhoto="0" userDrawn="0"/>
        </p:nvSpPr>
        <p:spPr bwMode="auto">
          <a:xfrm>
            <a:off x="8713787"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31" name="AutoShape 55" hidden="0"/>
          <p:cNvSpPr/>
          <p:nvPr isPhoto="0" userDrawn="0"/>
        </p:nvSpPr>
        <p:spPr bwMode="auto">
          <a:xfrm>
            <a:off x="6915149" y="1752602"/>
            <a:ext cx="265112" cy="1684337"/>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24632" name="Text Box 56" hidden="0"/>
          <p:cNvSpPr txBox="1">
            <a:spLocks noChangeArrowheads="1"/>
          </p:cNvSpPr>
          <p:nvPr isPhoto="0" userDrawn="0"/>
        </p:nvSpPr>
        <p:spPr bwMode="auto">
          <a:xfrm>
            <a:off x="5905503" y="2392362"/>
            <a:ext cx="1265237" cy="369328"/>
          </a:xfrm>
          <a:prstGeom prst="rect">
            <a:avLst/>
          </a:prstGeom>
          <a:noFill/>
          <a:ln w="9525">
            <a:noFill/>
            <a:miter lim="800000"/>
            <a:headEnd/>
            <a:tailEnd/>
          </a:ln>
        </p:spPr>
        <p:txBody>
          <a:bodyPr lIns="91432" tIns="45718" rIns="91432" bIns="45718">
            <a:spAutoFit/>
          </a:bodyPr>
          <a:lstStyle/>
          <a:p>
            <a:pPr>
              <a:spcBef>
                <a:spcPts val="0"/>
              </a:spcBef>
              <a:defRPr/>
            </a:pPr>
            <a:r>
              <a:rPr lang="en-US"/>
              <a:t>s tiers</a:t>
            </a:r>
            <a:endParaRPr/>
          </a:p>
        </p:txBody>
      </p:sp>
      <p:sp>
        <p:nvSpPr>
          <p:cNvPr id="24637" name="Text Box 61" hidden="0"/>
          <p:cNvSpPr txBox="1">
            <a:spLocks noChangeArrowheads="1"/>
          </p:cNvSpPr>
          <p:nvPr isPhoto="0" userDrawn="0"/>
        </p:nvSpPr>
        <p:spPr bwMode="auto">
          <a:xfrm>
            <a:off x="10401302" y="3179762"/>
            <a:ext cx="1460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28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6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Reflex Optimal</a:t>
            </a:r>
            <a:endParaRPr lang="en-US"/>
          </a:p>
        </p:txBody>
      </p:sp>
      <p:pic>
        <p:nvPicPr>
          <p:cNvPr id="936231326" name=""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flipH="0" flipV="0">
            <a:off x="3247837" y="1117599"/>
            <a:ext cx="5588043" cy="55880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37147725"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66354269"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724641511"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990329263"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47706855"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191123731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p:txBody>
      </p:sp>
      <p:sp>
        <p:nvSpPr>
          <p:cNvPr id="516155313"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613487022"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071455619"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849319671"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365825043"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988258158"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43847496"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27699845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310025581"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533860111"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812651251"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245093875"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6308161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211274041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709182240"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459634748"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696179963"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7147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032926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371477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46415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903292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635426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246415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1123731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1123731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91822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6347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961799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1123731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1123731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1123731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1123731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1123731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1123731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1123731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12135260"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27390316"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647078718"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84038878"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10265356"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8104024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a:defRPr/>
            </a:pPr>
            <a:endParaRPr lang="en-US"/>
          </a:p>
        </p:txBody>
      </p:sp>
      <p:sp>
        <p:nvSpPr>
          <p:cNvPr id="1576602084"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774181548"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122318490"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238303522"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951465266"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806670077"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984138725"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704245536"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2071623519"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208186108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778400395"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265811370"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9075670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358466431"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232149569"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706224846"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67658366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2135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403887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121352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70787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840388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73903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470787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04024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04024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321495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062248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765836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04024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04024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04024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04024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04024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104024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04024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32899872"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96263080"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937191816"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83086337"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01969221"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642507910"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p:txBody>
      </p:sp>
      <p:sp>
        <p:nvSpPr>
          <p:cNvPr id="225074776"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571654175"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434288517"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971425828"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856602215"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421846405"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710864958"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22326630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575079279"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664432652"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1143834540"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736177149"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6860487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641550053"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261205354"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089659083"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172228595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99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30863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328998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371918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830863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626308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371918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25079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250791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612053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96590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222859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2507910">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42507910">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2507910">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2507910">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250791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2507910">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4250791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84266859"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867994068"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64572907"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0047992"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691318702"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552692518"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p:txBody>
      </p:sp>
      <p:sp>
        <p:nvSpPr>
          <p:cNvPr id="501846601"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09674540"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80225104"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70057463"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761956541"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815328501"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451003354"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811961055"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547254530"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747433625"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746705514"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748651738"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32394954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46888755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753139981"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40535592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263893235"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4266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04799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842668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457290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4004799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6799406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457290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269251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2692518">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531399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53559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38932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2692518">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269251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2692518">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5269251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52692518">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52692518">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5269251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09585546"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721839855"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577390693"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520021237"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649370947"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2058085277"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p:txBody>
      </p:sp>
      <p:sp>
        <p:nvSpPr>
          <p:cNvPr id="1107308495"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966410193"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370929268"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749806697"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097910287"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588787637"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1334853309"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1927740508"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294963494"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1899131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898610868"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669177429"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915114255"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654659879"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254998055"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39264631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491539292"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58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00212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095855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739069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200212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18398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7739069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8085277">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8085277">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9980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26463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15392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58085277">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8085277">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8085277">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58085277">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58085277">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58085277">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5808527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91801900"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95799871"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108241153"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264153561"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48594346"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1331243720"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a:p>
            <a:pPr lvl="2">
              <a:defRPr/>
            </a:pPr>
            <a:endParaRPr lang="en-US" sz="800"/>
          </a:p>
          <a:p>
            <a:pPr>
              <a:defRPr/>
            </a:pPr>
            <a:r>
              <a:rPr lang="en-US" sz="2400"/>
              <a:t>Is it optimal?</a:t>
            </a:r>
            <a:endParaRPr/>
          </a:p>
          <a:p>
            <a:pPr>
              <a:defRPr/>
            </a:pPr>
            <a:endParaRPr lang="en-US"/>
          </a:p>
        </p:txBody>
      </p:sp>
      <p:sp>
        <p:nvSpPr>
          <p:cNvPr id="1895767105"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255347116"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90316909"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21224189"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34474527"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330537481"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173600932"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310336276"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1063423404"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650700284"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954085204"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289955465"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649776690"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996455188"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996527373"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1188070406"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340861179"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801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5356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918019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0824115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415356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79987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1082411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24372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24372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65273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80704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08611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31243720">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31243720">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31243720">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31243720">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124372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31243720">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31243720">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5294457" name="Freeform 64" hidden="0"/>
          <p:cNvSpPr/>
          <p:nvPr isPhoto="0" userDrawn="0"/>
        </p:nvSpPr>
        <p:spPr bwMode="auto">
          <a:xfrm>
            <a:off x="8526460" y="2038349"/>
            <a:ext cx="541338" cy="41909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395027432" name="Freeform 2" hidden="0"/>
          <p:cNvSpPr/>
          <p:nvPr isPhoto="0" userDrawn="0"/>
        </p:nvSpPr>
        <p:spPr bwMode="auto">
          <a:xfrm>
            <a:off x="7939087" y="2020889"/>
            <a:ext cx="1725612" cy="1470024"/>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448072621" name="Freeform 4" hidden="0"/>
          <p:cNvSpPr/>
          <p:nvPr isPhoto="0" userDrawn="0"/>
        </p:nvSpPr>
        <p:spPr bwMode="auto">
          <a:xfrm>
            <a:off x="8077199" y="2038348"/>
            <a:ext cx="1447799"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1046901058" name="Freeform 4" hidden="0"/>
          <p:cNvSpPr/>
          <p:nvPr isPhoto="0" userDrawn="0"/>
        </p:nvSpPr>
        <p:spPr bwMode="auto">
          <a:xfrm>
            <a:off x="8305803" y="2038348"/>
            <a:ext cx="990598" cy="781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1" tIns="45717" rIns="91431" bIns="45717"/>
          <a:lstStyle/>
          <a:p>
            <a:pPr>
              <a:defRPr/>
            </a:pPr>
            <a:endParaRPr lang="en-US"/>
          </a:p>
        </p:txBody>
      </p:sp>
      <p:sp>
        <p:nvSpPr>
          <p:cNvPr id="792102484" name="Rectangle 3" hidden="0"/>
          <p:cNvSpPr>
            <a:spLocks noChangeArrowheads="1" noGrp="1"/>
          </p:cNvSpPr>
          <p:nvPr isPhoto="0" userDrawn="0">
            <p:ph type="title" hasCustomPrompt="0"/>
          </p:nvPr>
        </p:nvSpPr>
        <p:spPr bwMode="auto"/>
        <p:txBody>
          <a:bodyPr/>
          <a:lstStyle/>
          <a:p>
            <a:pPr>
              <a:defRPr/>
            </a:pPr>
            <a:r>
              <a:rPr lang="en-US"/>
              <a:t>Breadth-First Search (BFS) Properties</a:t>
            </a:r>
            <a:endParaRPr/>
          </a:p>
        </p:txBody>
      </p:sp>
      <p:sp>
        <p:nvSpPr>
          <p:cNvPr id="795466432" name="Content Placeholder 37" hidden="0"/>
          <p:cNvSpPr>
            <a:spLocks noGrp="1"/>
          </p:cNvSpPr>
          <p:nvPr isPhoto="0" userDrawn="0">
            <p:ph idx="1" hasCustomPrompt="0"/>
          </p:nvPr>
        </p:nvSpPr>
        <p:spPr bwMode="auto">
          <a:xfrm>
            <a:off x="406399" y="1397002"/>
            <a:ext cx="5689599" cy="4729163"/>
          </a:xfrm>
        </p:spPr>
        <p:txBody>
          <a:bodyPr/>
          <a:lstStyle/>
          <a:p>
            <a:pPr>
              <a:defRPr/>
            </a:pPr>
            <a:r>
              <a:rPr lang="en-US" sz="2400"/>
              <a:t>What nodes does BFS expand?</a:t>
            </a:r>
            <a:endParaRPr/>
          </a:p>
          <a:p>
            <a:pPr lvl="1">
              <a:defRPr/>
            </a:pPr>
            <a:r>
              <a:rPr lang="en-US" sz="2000"/>
              <a:t>Processes all nodes above shallowest solution</a:t>
            </a:r>
            <a:endParaRPr/>
          </a:p>
          <a:p>
            <a:pPr lvl="1">
              <a:defRPr/>
            </a:pPr>
            <a:r>
              <a:rPr lang="en-US" sz="2000"/>
              <a:t>Let depth of shallowest solution be s</a:t>
            </a:r>
            <a:endParaRPr/>
          </a:p>
          <a:p>
            <a:pPr lvl="1">
              <a:defRPr/>
            </a:pPr>
            <a:r>
              <a:rPr lang="en-US" sz="2000"/>
              <a:t>Search takes time O(</a:t>
            </a:r>
            <a:r>
              <a:rPr lang="en-US" sz="2000"/>
              <a:t>b</a:t>
            </a:r>
            <a:r>
              <a:rPr lang="en-US" sz="2000" baseline="30000"/>
              <a:t>s</a:t>
            </a:r>
            <a:r>
              <a:rPr lang="en-US" sz="2000"/>
              <a:t>)</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baseline="30000"/>
              <a:t>s</a:t>
            </a:r>
            <a:r>
              <a:rPr lang="en-US" sz="2000"/>
              <a:t>)</a:t>
            </a:r>
            <a:endParaRPr/>
          </a:p>
          <a:p>
            <a:pPr lvl="3">
              <a:defRPr/>
            </a:pPr>
            <a:endParaRPr lang="en-US" sz="1200"/>
          </a:p>
          <a:p>
            <a:pPr>
              <a:defRPr/>
            </a:pPr>
            <a:r>
              <a:rPr lang="en-US" sz="2400"/>
              <a:t>Is it complete?</a:t>
            </a:r>
            <a:endParaRPr/>
          </a:p>
          <a:p>
            <a:pPr lvl="1">
              <a:defRPr/>
            </a:pPr>
            <a:r>
              <a:rPr lang="en-US" sz="2000"/>
              <a:t>s must be finite if a solution exists, so yes!</a:t>
            </a:r>
            <a:endParaRPr/>
          </a:p>
          <a:p>
            <a:pPr lvl="2">
              <a:defRPr/>
            </a:pPr>
            <a:endParaRPr lang="en-US" sz="800"/>
          </a:p>
          <a:p>
            <a:pPr>
              <a:defRPr/>
            </a:pPr>
            <a:r>
              <a:rPr lang="en-US" sz="2400"/>
              <a:t>Is it optimal?</a:t>
            </a:r>
            <a:endParaRPr/>
          </a:p>
          <a:p>
            <a:pPr lvl="1">
              <a:defRPr/>
            </a:pPr>
            <a:r>
              <a:rPr lang="en-US" sz="2000"/>
              <a:t>Only if costs are all 1 (more on costs later)</a:t>
            </a:r>
            <a:endParaRPr/>
          </a:p>
          <a:p>
            <a:pPr>
              <a:defRPr/>
            </a:pPr>
            <a:endParaRPr lang="en-US"/>
          </a:p>
        </p:txBody>
      </p:sp>
      <p:sp>
        <p:nvSpPr>
          <p:cNvPr id="1128391152" name="Freeform 38" hidden="0"/>
          <p:cNvSpPr/>
          <p:nvPr isPhoto="0" userDrawn="0"/>
        </p:nvSpPr>
        <p:spPr bwMode="auto">
          <a:xfrm>
            <a:off x="7346953" y="2001834"/>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1" tIns="45717" rIns="91431" bIns="45717"/>
          <a:lstStyle/>
          <a:p>
            <a:pPr>
              <a:defRPr/>
            </a:pPr>
            <a:endParaRPr lang="en-US"/>
          </a:p>
        </p:txBody>
      </p:sp>
      <p:sp>
        <p:nvSpPr>
          <p:cNvPr id="1186696481" name="Oval 39" hidden="0"/>
          <p:cNvSpPr>
            <a:spLocks noChangeArrowheads="1"/>
          </p:cNvSpPr>
          <p:nvPr isPhoto="0" userDrawn="0"/>
        </p:nvSpPr>
        <p:spPr bwMode="auto">
          <a:xfrm>
            <a:off x="8701089" y="1931986"/>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829843303" name="Oval 40" hidden="0"/>
          <p:cNvSpPr>
            <a:spLocks noChangeArrowheads="1"/>
          </p:cNvSpPr>
          <p:nvPr isPhoto="0" userDrawn="0"/>
        </p:nvSpPr>
        <p:spPr bwMode="auto">
          <a:xfrm>
            <a:off x="8469313" y="2357437"/>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1571027821" name="Oval 41" hidden="0"/>
          <p:cNvSpPr>
            <a:spLocks noChangeArrowheads="1"/>
          </p:cNvSpPr>
          <p:nvPr isPhoto="0" userDrawn="0"/>
        </p:nvSpPr>
        <p:spPr bwMode="auto">
          <a:xfrm>
            <a:off x="8945562" y="2347911"/>
            <a:ext cx="179387" cy="179387"/>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662466613" name="Text Box 42" hidden="0"/>
          <p:cNvSpPr txBox="1">
            <a:spLocks noChangeArrowheads="1"/>
          </p:cNvSpPr>
          <p:nvPr isPhoto="0" userDrawn="0"/>
        </p:nvSpPr>
        <p:spPr bwMode="auto">
          <a:xfrm>
            <a:off x="8599491" y="2208213"/>
            <a:ext cx="274638" cy="369327"/>
          </a:xfrm>
          <a:prstGeom prst="rect">
            <a:avLst/>
          </a:prstGeom>
          <a:noFill/>
          <a:ln w="9525">
            <a:noFill/>
            <a:miter/>
            <a:headEnd/>
            <a:tailEnd/>
          </a:ln>
        </p:spPr>
        <p:txBody>
          <a:bodyPr lIns="91431" tIns="45717" rIns="91431" bIns="45717">
            <a:spAutoFit/>
          </a:bodyPr>
          <a:lstStyle/>
          <a:p>
            <a:pPr>
              <a:spcBef>
                <a:spcPts val="0"/>
              </a:spcBef>
              <a:defRPr/>
            </a:pPr>
            <a:r>
              <a:rPr lang="en-US"/>
              <a:t>…</a:t>
            </a:r>
            <a:endParaRPr/>
          </a:p>
        </p:txBody>
      </p:sp>
      <p:sp>
        <p:nvSpPr>
          <p:cNvPr id="1546756126" name="Freeform 43" hidden="0"/>
          <p:cNvSpPr/>
          <p:nvPr isPhoto="0" userDrawn="0"/>
        </p:nvSpPr>
        <p:spPr bwMode="auto">
          <a:xfrm>
            <a:off x="8582025" y="2162174"/>
            <a:ext cx="444499" cy="88899"/>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1" tIns="45717" rIns="91431" bIns="45717"/>
          <a:lstStyle/>
          <a:p>
            <a:pPr>
              <a:defRPr/>
            </a:pPr>
            <a:endParaRPr lang="en-US"/>
          </a:p>
        </p:txBody>
      </p:sp>
      <p:sp>
        <p:nvSpPr>
          <p:cNvPr id="305122920" name="Text Box 44" hidden="0"/>
          <p:cNvSpPr txBox="1">
            <a:spLocks noChangeArrowheads="1"/>
          </p:cNvSpPr>
          <p:nvPr isPhoto="0" userDrawn="0"/>
        </p:nvSpPr>
        <p:spPr bwMode="auto">
          <a:xfrm>
            <a:off x="8983663" y="1960561"/>
            <a:ext cx="298450" cy="369327"/>
          </a:xfrm>
          <a:prstGeom prst="rect">
            <a:avLst/>
          </a:prstGeom>
          <a:noFill/>
          <a:ln w="9525">
            <a:noFill/>
            <a:miter/>
            <a:headEnd/>
            <a:tailEnd/>
          </a:ln>
        </p:spPr>
        <p:txBody>
          <a:bodyPr lIns="91431" tIns="45717" rIns="91431" bIns="45717">
            <a:spAutoFit/>
          </a:bodyPr>
          <a:lstStyle/>
          <a:p>
            <a:pPr>
              <a:spcBef>
                <a:spcPts val="0"/>
              </a:spcBef>
              <a:defRPr/>
            </a:pPr>
            <a:r>
              <a:rPr lang="en-US"/>
              <a:t>b</a:t>
            </a:r>
            <a:endParaRPr/>
          </a:p>
        </p:txBody>
      </p:sp>
      <p:sp>
        <p:nvSpPr>
          <p:cNvPr id="862099609" name="Text Box 45" hidden="0"/>
          <p:cNvSpPr txBox="1">
            <a:spLocks noChangeArrowheads="1"/>
          </p:cNvSpPr>
          <p:nvPr isPhoto="0" userDrawn="0"/>
        </p:nvSpPr>
        <p:spPr bwMode="auto">
          <a:xfrm>
            <a:off x="10410827" y="1812925"/>
            <a:ext cx="1119186" cy="369327"/>
          </a:xfrm>
          <a:prstGeom prst="rect">
            <a:avLst/>
          </a:prstGeom>
          <a:noFill/>
          <a:ln w="9525">
            <a:noFill/>
            <a:miter/>
            <a:headEnd/>
            <a:tailEnd/>
          </a:ln>
        </p:spPr>
        <p:txBody>
          <a:bodyPr lIns="91431" tIns="45717" rIns="91431" bIns="45717">
            <a:spAutoFit/>
          </a:bodyPr>
          <a:lstStyle/>
          <a:p>
            <a:pPr>
              <a:spcBef>
                <a:spcPts val="0"/>
              </a:spcBef>
              <a:defRPr/>
            </a:pPr>
            <a:r>
              <a:rPr lang="en-US"/>
              <a:t>1 node</a:t>
            </a:r>
            <a:endParaRPr/>
          </a:p>
        </p:txBody>
      </p:sp>
      <p:sp>
        <p:nvSpPr>
          <p:cNvPr id="874293950" name="Text Box 46" hidden="0"/>
          <p:cNvSpPr txBox="1">
            <a:spLocks noChangeArrowheads="1"/>
          </p:cNvSpPr>
          <p:nvPr isPhoto="0" userDrawn="0"/>
        </p:nvSpPr>
        <p:spPr bwMode="auto">
          <a:xfrm>
            <a:off x="10412413" y="2166934"/>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 nodes</a:t>
            </a:r>
            <a:endParaRPr/>
          </a:p>
        </p:txBody>
      </p:sp>
      <p:sp>
        <p:nvSpPr>
          <p:cNvPr id="1323647078" name="Text Box 47" hidden="0"/>
          <p:cNvSpPr txBox="1">
            <a:spLocks noChangeArrowheads="1"/>
          </p:cNvSpPr>
          <p:nvPr isPhoto="0" userDrawn="0"/>
        </p:nvSpPr>
        <p:spPr bwMode="auto">
          <a:xfrm>
            <a:off x="10412413" y="2578096"/>
            <a:ext cx="1119187"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2</a:t>
            </a:r>
            <a:r>
              <a:rPr lang="en-US"/>
              <a:t> nodes</a:t>
            </a:r>
            <a:endParaRPr/>
          </a:p>
        </p:txBody>
      </p:sp>
      <p:sp>
        <p:nvSpPr>
          <p:cNvPr id="5536586" name="Text Box 48" hidden="0"/>
          <p:cNvSpPr txBox="1">
            <a:spLocks noChangeArrowheads="1"/>
          </p:cNvSpPr>
          <p:nvPr isPhoto="0" userDrawn="0"/>
        </p:nvSpPr>
        <p:spPr bwMode="auto">
          <a:xfrm>
            <a:off x="10426701" y="4203698"/>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m</a:t>
            </a:r>
            <a:r>
              <a:rPr lang="en-US"/>
              <a:t> nodes</a:t>
            </a:r>
            <a:endParaRPr/>
          </a:p>
        </p:txBody>
      </p:sp>
      <p:sp>
        <p:nvSpPr>
          <p:cNvPr id="1753933593" name="Oval 49" hidden="0"/>
          <p:cNvSpPr>
            <a:spLocks noChangeArrowheads="1"/>
          </p:cNvSpPr>
          <p:nvPr isPhoto="0" userDrawn="0"/>
        </p:nvSpPr>
        <p:spPr bwMode="auto">
          <a:xfrm>
            <a:off x="8140700" y="4473576"/>
            <a:ext cx="179386" cy="179386"/>
          </a:xfrm>
          <a:prstGeom prst="ellipse">
            <a:avLst/>
          </a:prstGeom>
          <a:solidFill>
            <a:schemeClr val="accent1"/>
          </a:solidFill>
          <a:ln w="9525">
            <a:solidFill>
              <a:schemeClr val="tx1"/>
            </a:solidFill>
            <a:round/>
            <a:headEnd/>
            <a:tailEnd/>
          </a:ln>
        </p:spPr>
        <p:txBody>
          <a:bodyPr wrap="none" lIns="91431" tIns="45717" rIns="91431" bIns="45717" anchor="ctr"/>
          <a:lstStyle/>
          <a:p>
            <a:pPr>
              <a:defRPr/>
            </a:pPr>
            <a:endParaRPr lang="en-US"/>
          </a:p>
        </p:txBody>
      </p:sp>
      <p:sp>
        <p:nvSpPr>
          <p:cNvPr id="859308024" name="Oval 50" hidden="0"/>
          <p:cNvSpPr>
            <a:spLocks noChangeArrowheads="1"/>
          </p:cNvSpPr>
          <p:nvPr isPhoto="0" userDrawn="0"/>
        </p:nvSpPr>
        <p:spPr bwMode="auto">
          <a:xfrm>
            <a:off x="9193213" y="3397248"/>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14129855" name="Oval 51" hidden="0"/>
          <p:cNvSpPr>
            <a:spLocks noChangeArrowheads="1"/>
          </p:cNvSpPr>
          <p:nvPr isPhoto="0" userDrawn="0"/>
        </p:nvSpPr>
        <p:spPr bwMode="auto">
          <a:xfrm>
            <a:off x="8713786" y="3952875"/>
            <a:ext cx="179387" cy="179386"/>
          </a:xfrm>
          <a:prstGeom prst="ellipse">
            <a:avLst/>
          </a:prstGeom>
          <a:solidFill>
            <a:srgbClr val="FF9999"/>
          </a:solidFill>
          <a:ln w="9525">
            <a:solidFill>
              <a:schemeClr val="tx1"/>
            </a:solidFill>
            <a:round/>
            <a:headEnd/>
            <a:tailEnd/>
          </a:ln>
        </p:spPr>
        <p:txBody>
          <a:bodyPr wrap="none" lIns="91431" tIns="45717" rIns="91431" bIns="45717" anchor="ctr"/>
          <a:lstStyle/>
          <a:p>
            <a:pPr>
              <a:defRPr/>
            </a:pPr>
            <a:endParaRPr lang="en-US"/>
          </a:p>
        </p:txBody>
      </p:sp>
      <p:sp>
        <p:nvSpPr>
          <p:cNvPr id="399885577" name="AutoShape 55" hidden="0"/>
          <p:cNvSpPr/>
          <p:nvPr isPhoto="0" userDrawn="0"/>
        </p:nvSpPr>
        <p:spPr bwMode="auto">
          <a:xfrm>
            <a:off x="6915148" y="1752601"/>
            <a:ext cx="265111" cy="1684336"/>
          </a:xfrm>
          <a:prstGeom prst="leftBrace">
            <a:avLst>
              <a:gd name="adj1" fmla="val 52944"/>
              <a:gd name="adj2" fmla="val 50000"/>
            </a:avLst>
          </a:prstGeom>
          <a:noFill/>
          <a:ln w="9525">
            <a:solidFill>
              <a:schemeClr val="tx1"/>
            </a:solidFill>
            <a:round/>
            <a:headEnd/>
            <a:tailEnd/>
          </a:ln>
        </p:spPr>
        <p:txBody>
          <a:bodyPr wrap="none" lIns="91431" tIns="45717" rIns="91431" bIns="45717" anchor="ctr"/>
          <a:lstStyle/>
          <a:p>
            <a:pPr>
              <a:defRPr/>
            </a:pPr>
            <a:endParaRPr lang="en-US"/>
          </a:p>
        </p:txBody>
      </p:sp>
      <p:sp>
        <p:nvSpPr>
          <p:cNvPr id="2061506974" name="Text Box 56" hidden="0"/>
          <p:cNvSpPr txBox="1">
            <a:spLocks noChangeArrowheads="1"/>
          </p:cNvSpPr>
          <p:nvPr isPhoto="0" userDrawn="0"/>
        </p:nvSpPr>
        <p:spPr bwMode="auto">
          <a:xfrm>
            <a:off x="5905503" y="2392362"/>
            <a:ext cx="1265236" cy="369327"/>
          </a:xfrm>
          <a:prstGeom prst="rect">
            <a:avLst/>
          </a:prstGeom>
          <a:noFill/>
          <a:ln w="9525">
            <a:noFill/>
            <a:miter/>
            <a:headEnd/>
            <a:tailEnd/>
          </a:ln>
        </p:spPr>
        <p:txBody>
          <a:bodyPr lIns="91431" tIns="45717" rIns="91431" bIns="45717">
            <a:spAutoFit/>
          </a:bodyPr>
          <a:lstStyle/>
          <a:p>
            <a:pPr>
              <a:spcBef>
                <a:spcPts val="0"/>
              </a:spcBef>
              <a:defRPr/>
            </a:pPr>
            <a:r>
              <a:rPr lang="en-US"/>
              <a:t>s tiers</a:t>
            </a:r>
            <a:endParaRPr/>
          </a:p>
        </p:txBody>
      </p:sp>
      <p:sp>
        <p:nvSpPr>
          <p:cNvPr id="459336208" name="Text Box 61" hidden="0"/>
          <p:cNvSpPr txBox="1">
            <a:spLocks noChangeArrowheads="1"/>
          </p:cNvSpPr>
          <p:nvPr isPhoto="0" userDrawn="0"/>
        </p:nvSpPr>
        <p:spPr bwMode="auto">
          <a:xfrm>
            <a:off x="10401301" y="3179761"/>
            <a:ext cx="1460499" cy="369327"/>
          </a:xfrm>
          <a:prstGeom prst="rect">
            <a:avLst/>
          </a:prstGeom>
          <a:noFill/>
          <a:ln w="9525">
            <a:noFill/>
            <a:miter/>
            <a:headEnd/>
            <a:tailEnd/>
          </a:ln>
        </p:spPr>
        <p:txBody>
          <a:bodyPr lIns="91431" tIns="45717" rIns="91431" bIns="45717">
            <a:spAutoFit/>
          </a:bodyPr>
          <a:lstStyle/>
          <a:p>
            <a:pPr>
              <a:spcBef>
                <a:spcPts val="0"/>
              </a:spcBef>
              <a:defRPr/>
            </a:pPr>
            <a:r>
              <a:rPr lang="en-US"/>
              <a:t>b</a:t>
            </a:r>
            <a:r>
              <a:rPr lang="en-US" baseline="30000"/>
              <a:t>s</a:t>
            </a:r>
            <a:r>
              <a:rPr lang="en-US"/>
              <a:t> nodes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2944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690105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6529445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4807262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4690105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502743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480726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5466432">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5466432">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8855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6150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93362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5466432">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95466432">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95466432">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95466432">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5466432">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5466432">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95466432">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602" name="Rectangle 2" hidden="0"/>
          <p:cNvSpPr>
            <a:spLocks noChangeArrowheads="1" noGrp="1"/>
          </p:cNvSpPr>
          <p:nvPr isPhoto="0" userDrawn="0">
            <p:ph type="title" hasCustomPrompt="0"/>
          </p:nvPr>
        </p:nvSpPr>
        <p:spPr bwMode="auto"/>
        <p:txBody>
          <a:bodyPr/>
          <a:lstStyle/>
          <a:p>
            <a:pPr>
              <a:defRPr/>
            </a:pPr>
            <a:r>
              <a:rPr lang="en-US"/>
              <a:t>Quiz: DFS </a:t>
            </a:r>
            <a:r>
              <a:rPr lang="en-US"/>
              <a:t>vs</a:t>
            </a:r>
            <a:r>
              <a:rPr lang="en-US"/>
              <a:t> BFS</a:t>
            </a:r>
            <a:endParaRPr/>
          </a:p>
        </p:txBody>
      </p:sp>
      <p:sp>
        <p:nvSpPr>
          <p:cNvPr id="5" name="Content Placeholder 4" hidden="0"/>
          <p:cNvSpPr>
            <a:spLocks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6" name="Picture 2" hidden="0"/>
          <p:cNvPicPr>
            <a:picLocks noChangeAspect="1" noChangeArrowheads="1"/>
          </p:cNvPicPr>
          <p:nvPr isPhoto="0" userDrawn="0"/>
        </p:nvPicPr>
        <p:blipFill>
          <a:blip r:embed="rId2"/>
          <a:stretch/>
        </p:blipFill>
        <p:spPr bwMode="auto">
          <a:xfrm>
            <a:off x="863979" y="1619074"/>
            <a:ext cx="4723641" cy="3543652"/>
          </a:xfrm>
          <a:prstGeom prst="rect">
            <a:avLst/>
          </a:prstGeom>
          <a:noFill/>
        </p:spPr>
      </p:pic>
      <p:pic>
        <p:nvPicPr>
          <p:cNvPr id="7" name="Picture 2" hidden="0"/>
          <p:cNvPicPr>
            <a:picLocks noChangeAspect="1" noChangeArrowheads="1"/>
          </p:cNvPicPr>
          <p:nvPr isPhoto="0" userDrawn="0"/>
        </p:nvPicPr>
        <p:blipFill>
          <a:blip r:embed="rId3"/>
          <a:stretch/>
        </p:blipFill>
        <p:spPr bwMode="auto">
          <a:xfrm>
            <a:off x="6502779" y="1619535"/>
            <a:ext cx="4723641" cy="354273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602" name="Rectangle 2" hidden="0"/>
          <p:cNvSpPr>
            <a:spLocks noChangeArrowheads="1" noGrp="1"/>
          </p:cNvSpPr>
          <p:nvPr isPhoto="0" userDrawn="0">
            <p:ph type="title" hasCustomPrompt="0"/>
          </p:nvPr>
        </p:nvSpPr>
        <p:spPr bwMode="auto"/>
        <p:txBody>
          <a:bodyPr/>
          <a:lstStyle/>
          <a:p>
            <a:pPr>
              <a:defRPr/>
            </a:pPr>
            <a:r>
              <a:rPr lang="en-US"/>
              <a:t>Quiz: DFS </a:t>
            </a:r>
            <a:r>
              <a:rPr lang="en-US"/>
              <a:t>vs</a:t>
            </a:r>
            <a:r>
              <a:rPr lang="en-US"/>
              <a:t> BFS</a:t>
            </a:r>
            <a:endParaRPr/>
          </a:p>
        </p:txBody>
      </p:sp>
      <p:sp>
        <p:nvSpPr>
          <p:cNvPr id="25603" name="Rectangle 3" hidden="0"/>
          <p:cNvSpPr>
            <a:spLocks noChangeArrowheads="1" noGrp="1"/>
          </p:cNvSpPr>
          <p:nvPr isPhoto="0" userDrawn="0">
            <p:ph idx="1" hasCustomPrompt="0"/>
          </p:nvPr>
        </p:nvSpPr>
        <p:spPr bwMode="auto">
          <a:xfrm>
            <a:off x="2971800" y="1397003"/>
            <a:ext cx="8813800" cy="4729164"/>
          </a:xfrm>
        </p:spPr>
        <p:txBody>
          <a:bodyPr/>
          <a:lstStyle/>
          <a:p>
            <a:pPr>
              <a:defRPr/>
            </a:pPr>
            <a:endParaRPr lang="en-US"/>
          </a:p>
          <a:p>
            <a:pPr>
              <a:defRPr/>
            </a:pPr>
            <a:r>
              <a:rPr lang="en-US"/>
              <a:t>When will BFS outperform DFS?</a:t>
            </a:r>
            <a:endParaRPr/>
          </a:p>
          <a:p>
            <a:pPr>
              <a:defRPr/>
            </a:pPr>
            <a:endParaRPr lang="en-US"/>
          </a:p>
          <a:p>
            <a:pPr>
              <a:defRPr/>
            </a:pPr>
            <a:endParaRPr lang="en-US"/>
          </a:p>
          <a:p>
            <a:pPr>
              <a:defRPr/>
            </a:pPr>
            <a:r>
              <a:rPr lang="en-US"/>
              <a:t>When will DFS outperform BFS?</a:t>
            </a:r>
            <a:endParaRPr/>
          </a:p>
        </p:txBody>
      </p:sp>
      <p:sp>
        <p:nvSpPr>
          <p:cNvPr id="25604" name="TextBox 26" hidden="0"/>
          <p:cNvSpPr txBox="1">
            <a:spLocks noChangeArrowheads="1"/>
          </p:cNvSpPr>
          <p:nvPr isPhoto="0" userDrawn="0"/>
        </p:nvSpPr>
        <p:spPr bwMode="auto">
          <a:xfrm>
            <a:off x="8458200" y="6488671"/>
            <a:ext cx="3733835" cy="381031"/>
          </a:xfrm>
          <a:prstGeom prst="rect">
            <a:avLst/>
          </a:prstGeom>
          <a:noFill/>
          <a:ln w="9525">
            <a:noFill/>
            <a:miter lim="800000"/>
            <a:headEnd/>
            <a:tailEnd/>
          </a:ln>
        </p:spPr>
        <p:txBody>
          <a:bodyPr wrap="square" lIns="91432" tIns="45718" rIns="91432" bIns="45718">
            <a:spAutoFit/>
          </a:bodyPr>
          <a:lstStyle/>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Maze Water DFS/BFS (part 1)</a:t>
            </a:r>
            <a:endParaRPr lang="en-US"/>
          </a:p>
        </p:txBody>
      </p:sp>
      <p:pic>
        <p:nvPicPr>
          <p:cNvPr id="3" name="MazeWater-B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324894" y="1130247"/>
            <a:ext cx="7542213" cy="55753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Reflex Odd </a:t>
            </a:r>
            <a:endParaRPr lang="en-US"/>
          </a:p>
        </p:txBody>
      </p:sp>
      <p:pic>
        <p:nvPicPr>
          <p:cNvPr id="845797312" name=""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flipH="0" flipV="0">
            <a:off x="687272" y="1117599"/>
            <a:ext cx="10817455" cy="56440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Maze Water DFS/BFS (part 2)</a:t>
            </a:r>
            <a:endParaRPr lang="en-US"/>
          </a:p>
        </p:txBody>
      </p:sp>
      <p:pic>
        <p:nvPicPr>
          <p:cNvPr id="4" name="MazeWater-D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324049" y="1128999"/>
            <a:ext cx="7543902" cy="55766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endSync evt="end" delay="0">
                  <p:rtn val="all"/>
                </p:endSync>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21250" name="Freeform 2" hidden="0"/>
          <p:cNvSpPr/>
          <p:nvPr isPhoto="0" userDrawn="0"/>
        </p:nvSpPr>
        <p:spPr bwMode="auto">
          <a:xfrm>
            <a:off x="9250359" y="2112965"/>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21251" name="Freeform 3" hidden="0"/>
          <p:cNvSpPr/>
          <p:nvPr isPhoto="0" userDrawn="0"/>
        </p:nvSpPr>
        <p:spPr bwMode="auto">
          <a:xfrm>
            <a:off x="8866184" y="2112968"/>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821252" name="Freeform 4" hidden="0"/>
          <p:cNvSpPr/>
          <p:nvPr isPhoto="0" userDrawn="0"/>
        </p:nvSpPr>
        <p:spPr bwMode="auto">
          <a:xfrm>
            <a:off x="9070978" y="2119313"/>
            <a:ext cx="1323974"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6629" name="Rectangle 5" hidden="0"/>
          <p:cNvSpPr>
            <a:spLocks noChangeArrowheads="1" noGrp="1"/>
          </p:cNvSpPr>
          <p:nvPr isPhoto="0" userDrawn="0">
            <p:ph type="title" hasCustomPrompt="0"/>
          </p:nvPr>
        </p:nvSpPr>
        <p:spPr bwMode="auto"/>
        <p:txBody>
          <a:bodyPr/>
          <a:lstStyle/>
          <a:p>
            <a:pPr>
              <a:defRPr/>
            </a:pPr>
            <a:r>
              <a:rPr lang="en-US"/>
              <a:t>Iterative Deepening</a:t>
            </a:r>
            <a:endParaRPr/>
          </a:p>
        </p:txBody>
      </p:sp>
      <p:sp>
        <p:nvSpPr>
          <p:cNvPr id="26679" name="Freeform 55" hidden="0"/>
          <p:cNvSpPr/>
          <p:nvPr isPhoto="0" userDrawn="0"/>
        </p:nvSpPr>
        <p:spPr bwMode="auto">
          <a:xfrm>
            <a:off x="8274051" y="2093912"/>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6680" name="Oval 56" hidden="0"/>
          <p:cNvSpPr>
            <a:spLocks noChangeArrowheads="1"/>
          </p:cNvSpPr>
          <p:nvPr isPhoto="0" userDrawn="0"/>
        </p:nvSpPr>
        <p:spPr bwMode="auto">
          <a:xfrm>
            <a:off x="9628187" y="2024063"/>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1" name="Oval 57" hidden="0"/>
          <p:cNvSpPr>
            <a:spLocks noChangeArrowheads="1"/>
          </p:cNvSpPr>
          <p:nvPr isPhoto="0" userDrawn="0"/>
        </p:nvSpPr>
        <p:spPr bwMode="auto">
          <a:xfrm>
            <a:off x="9396411" y="2449515"/>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2" name="Oval 58" hidden="0"/>
          <p:cNvSpPr>
            <a:spLocks noChangeArrowheads="1"/>
          </p:cNvSpPr>
          <p:nvPr isPhoto="0" userDrawn="0"/>
        </p:nvSpPr>
        <p:spPr bwMode="auto">
          <a:xfrm>
            <a:off x="9872659" y="2439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6683" name="Text Box 59" hidden="0"/>
          <p:cNvSpPr txBox="1">
            <a:spLocks noChangeArrowheads="1"/>
          </p:cNvSpPr>
          <p:nvPr isPhoto="0" userDrawn="0"/>
        </p:nvSpPr>
        <p:spPr bwMode="auto">
          <a:xfrm>
            <a:off x="9526588" y="2300291"/>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6684" name="Freeform 60" hidden="0"/>
          <p:cNvSpPr/>
          <p:nvPr isPhoto="0" userDrawn="0"/>
        </p:nvSpPr>
        <p:spPr bwMode="auto">
          <a:xfrm>
            <a:off x="9509123" y="2254251"/>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6685" name="Text Box 61" hidden="0"/>
          <p:cNvSpPr txBox="1">
            <a:spLocks noChangeArrowheads="1"/>
          </p:cNvSpPr>
          <p:nvPr isPhoto="0" userDrawn="0"/>
        </p:nvSpPr>
        <p:spPr bwMode="auto">
          <a:xfrm>
            <a:off x="9910761" y="2052639"/>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6686" name="Oval 62" hidden="0"/>
          <p:cNvSpPr>
            <a:spLocks noChangeArrowheads="1"/>
          </p:cNvSpPr>
          <p:nvPr isPhoto="0" userDrawn="0"/>
        </p:nvSpPr>
        <p:spPr bwMode="auto">
          <a:xfrm>
            <a:off x="10120311" y="3489325"/>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821312" name="Freeform 64" hidden="0"/>
          <p:cNvSpPr/>
          <p:nvPr isPhoto="0" userDrawn="0"/>
        </p:nvSpPr>
        <p:spPr bwMode="auto">
          <a:xfrm>
            <a:off x="9472614" y="2119315"/>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fill="norm" stroke="1" extrusionOk="0">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30" name="Content Placeholder 29" hidden="0"/>
          <p:cNvSpPr>
            <a:spLocks noGrp="1"/>
          </p:cNvSpPr>
          <p:nvPr isPhoto="0" userDrawn="0">
            <p:ph idx="1" hasCustomPrompt="0"/>
          </p:nvPr>
        </p:nvSpPr>
        <p:spPr bwMode="auto">
          <a:xfrm>
            <a:off x="406400" y="1397003"/>
            <a:ext cx="6908799" cy="4729164"/>
          </a:xfrm>
        </p:spPr>
        <p:txBody>
          <a:bodyPr/>
          <a:lstStyle/>
          <a:p>
            <a:pPr>
              <a:defRPr/>
            </a:pPr>
            <a:r>
              <a:rPr lang="en-US" sz="2800"/>
              <a:t>Idea: get DFS’s space advantage with BFS’s time / shallow-solution advantages</a:t>
            </a:r>
            <a:endParaRPr/>
          </a:p>
          <a:p>
            <a:pPr lvl="1">
              <a:defRPr/>
            </a:pPr>
            <a:r>
              <a:rPr lang="en-US" sz="2400"/>
              <a:t>Run a DFS with depth limit 1.  If no solution…</a:t>
            </a:r>
            <a:endParaRPr/>
          </a:p>
          <a:p>
            <a:pPr lvl="1">
              <a:defRPr/>
            </a:pPr>
            <a:r>
              <a:rPr lang="en-US" sz="2400"/>
              <a:t>Run a DFS with depth limit 2.  If no solution…</a:t>
            </a:r>
            <a:endParaRPr/>
          </a:p>
          <a:p>
            <a:pPr lvl="1">
              <a:defRPr/>
            </a:pPr>
            <a:r>
              <a:rPr lang="en-US" sz="2400"/>
              <a:t>Run a DFS with depth limit 3.  …..</a:t>
            </a:r>
            <a:endParaRPr/>
          </a:p>
          <a:p>
            <a:pPr lvl="1">
              <a:defRPr/>
            </a:pPr>
            <a:endParaRPr lang="en-US" sz="2400"/>
          </a:p>
          <a:p>
            <a:pPr>
              <a:defRPr/>
            </a:pPr>
            <a:r>
              <a:rPr lang="en-US" sz="2800"/>
              <a:t>Isn’t that wastefully redundant?</a:t>
            </a:r>
            <a:endParaRPr/>
          </a:p>
          <a:p>
            <a:pPr lvl="1">
              <a:defRPr/>
            </a:pPr>
            <a:r>
              <a:rPr lang="en-US" sz="2400"/>
              <a:t>Generally most work happens in the lowest level searched, so not so bad!</a:t>
            </a:r>
            <a:endParaRPr lang="en-US"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12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1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12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7650" name="Rectangle 2" hidden="0"/>
          <p:cNvSpPr>
            <a:spLocks noChangeArrowheads="1" noGrp="1"/>
          </p:cNvSpPr>
          <p:nvPr isPhoto="0" userDrawn="0">
            <p:ph type="title" hasCustomPrompt="0"/>
          </p:nvPr>
        </p:nvSpPr>
        <p:spPr bwMode="auto"/>
        <p:txBody>
          <a:bodyPr/>
          <a:lstStyle/>
          <a:p>
            <a:pPr>
              <a:defRPr/>
            </a:pPr>
            <a:r>
              <a:rPr lang="en-US"/>
              <a:t>Cost-Sensitive Search</a:t>
            </a:r>
            <a:endParaRPr/>
          </a:p>
        </p:txBody>
      </p:sp>
      <p:sp>
        <p:nvSpPr>
          <p:cNvPr id="27651" name="Rectangle 3" hidden="0"/>
          <p:cNvSpPr>
            <a:spLocks noChangeArrowheads="1" noGrp="1"/>
          </p:cNvSpPr>
          <p:nvPr isPhoto="0" userDrawn="0">
            <p:ph type="body" sz="half" idx="4294967295" hasCustomPrompt="0"/>
          </p:nvPr>
        </p:nvSpPr>
        <p:spPr bwMode="auto">
          <a:xfrm>
            <a:off x="0" y="5486401"/>
            <a:ext cx="12192000" cy="1227139"/>
          </a:xfrm>
        </p:spPr>
        <p:txBody>
          <a:bodyPr/>
          <a:lstStyle/>
          <a:p>
            <a:pPr marL="0" indent="0" algn="ctr">
              <a:lnSpc>
                <a:spcPct val="90000"/>
              </a:lnSpc>
              <a:spcBef>
                <a:spcPts val="0"/>
              </a:spcBef>
              <a:buNone/>
              <a:defRPr/>
            </a:pPr>
            <a:r>
              <a:rPr lang="en-US" sz="2400"/>
              <a:t>BFS finds the shortest path in terms of number of actions.</a:t>
            </a:r>
            <a:endParaRPr/>
          </a:p>
          <a:p>
            <a:pPr marL="0" indent="0" algn="ctr">
              <a:lnSpc>
                <a:spcPct val="90000"/>
              </a:lnSpc>
              <a:spcBef>
                <a:spcPts val="0"/>
              </a:spcBef>
              <a:buNone/>
              <a:defRPr/>
            </a:pPr>
            <a:r>
              <a:rPr lang="en-US" sz="2400"/>
              <a:t>It does not find the least-cost path.  We will now cover</a:t>
            </a:r>
            <a:endParaRPr/>
          </a:p>
          <a:p>
            <a:pPr marL="0" indent="0" algn="ctr">
              <a:lnSpc>
                <a:spcPct val="90000"/>
              </a:lnSpc>
              <a:spcBef>
                <a:spcPts val="0"/>
              </a:spcBef>
              <a:buNone/>
              <a:defRPr/>
            </a:pPr>
            <a:r>
              <a:rPr lang="en-US" sz="2400"/>
              <a:t>a similar algorithm which does find the least-cost path.  </a:t>
            </a:r>
            <a:endParaRPr/>
          </a:p>
        </p:txBody>
      </p:sp>
      <p:grpSp>
        <p:nvGrpSpPr>
          <p:cNvPr id="27652" name="Group 4" hidden="0"/>
          <p:cNvGrpSpPr/>
          <p:nvPr isPhoto="0" userDrawn="0"/>
        </p:nvGrpSpPr>
        <p:grpSpPr bwMode="auto">
          <a:xfrm>
            <a:off x="2597149" y="1371603"/>
            <a:ext cx="6699251" cy="3840163"/>
            <a:chOff x="768" y="720"/>
            <a:chExt cx="4176" cy="2304"/>
          </a:xfrm>
        </p:grpSpPr>
        <p:grpSp>
          <p:nvGrpSpPr>
            <p:cNvPr id="27653" name="Group 5" hidden="0"/>
            <p:cNvGrpSpPr/>
            <p:nvPr isPhoto="0" userDrawn="0"/>
          </p:nvGrpSpPr>
          <p:grpSpPr bwMode="auto">
            <a:xfrm>
              <a:off x="768" y="720"/>
              <a:ext cx="4176" cy="2304"/>
              <a:chOff x="336" y="576"/>
              <a:chExt cx="4848" cy="2784"/>
            </a:xfrm>
          </p:grpSpPr>
          <p:sp>
            <p:nvSpPr>
              <p:cNvPr id="27672" name="AutoShape 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sz="1500"/>
                  <a:t>START</a:t>
                </a:r>
                <a:endParaRPr/>
              </a:p>
            </p:txBody>
          </p:sp>
          <p:sp>
            <p:nvSpPr>
              <p:cNvPr id="27673" name="AutoShape 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sz="1600"/>
                  <a:t>GOAL</a:t>
                </a:r>
                <a:endParaRPr/>
              </a:p>
            </p:txBody>
          </p:sp>
          <p:sp>
            <p:nvSpPr>
              <p:cNvPr id="27674" name="AutoShape 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i="1"/>
                  <a:t>d</a:t>
                </a:r>
                <a:endParaRPr/>
              </a:p>
            </p:txBody>
          </p:sp>
          <p:sp>
            <p:nvSpPr>
              <p:cNvPr id="27675" name="AutoShape 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i="1"/>
                  <a:t>b</a:t>
                </a:r>
                <a:endParaRPr/>
              </a:p>
            </p:txBody>
          </p:sp>
          <p:sp>
            <p:nvSpPr>
              <p:cNvPr id="27676" name="AutoShape 1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i="1"/>
                  <a:t>p</a:t>
                </a:r>
                <a:endParaRPr/>
              </a:p>
            </p:txBody>
          </p:sp>
          <p:sp>
            <p:nvSpPr>
              <p:cNvPr id="27677" name="AutoShape 1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i="1"/>
                  <a:t>q</a:t>
                </a:r>
                <a:endParaRPr/>
              </a:p>
            </p:txBody>
          </p:sp>
          <p:sp>
            <p:nvSpPr>
              <p:cNvPr id="27678" name="AutoShape 1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i="1"/>
                  <a:t>c</a:t>
                </a:r>
                <a:endParaRPr/>
              </a:p>
            </p:txBody>
          </p:sp>
          <p:sp>
            <p:nvSpPr>
              <p:cNvPr id="27679" name="AutoShape 1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i="1"/>
                  <a:t>e</a:t>
                </a:r>
                <a:endParaRPr/>
              </a:p>
            </p:txBody>
          </p:sp>
          <p:sp>
            <p:nvSpPr>
              <p:cNvPr id="27680" name="AutoShape 1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i="1"/>
                  <a:t>h</a:t>
                </a:r>
                <a:endParaRPr/>
              </a:p>
            </p:txBody>
          </p:sp>
          <p:sp>
            <p:nvSpPr>
              <p:cNvPr id="27681" name="AutoShape 1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i="1"/>
                  <a:t>a</a:t>
                </a:r>
                <a:endParaRPr/>
              </a:p>
            </p:txBody>
          </p:sp>
          <p:sp>
            <p:nvSpPr>
              <p:cNvPr id="27682" name="AutoShape 1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i="1"/>
                  <a:t>f</a:t>
                </a:r>
                <a:endParaRPr/>
              </a:p>
            </p:txBody>
          </p:sp>
          <p:sp>
            <p:nvSpPr>
              <p:cNvPr id="27683" name="AutoShape 1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i="1"/>
                  <a:t>r</a:t>
                </a:r>
                <a:endParaRPr/>
              </a:p>
            </p:txBody>
          </p:sp>
          <p:cxnSp>
            <p:nvCxnSpPr>
              <p:cNvPr id="27684" name="AutoShape 18" hidden="0"/>
              <p:cNvCxnSpPr>
                <a:cxnSpLocks noChangeShapeType="1"/>
                <a:stCxn id="27672" idx="5"/>
                <a:endCxn id="27676"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27685" name="AutoShape 19" hidden="0"/>
              <p:cNvCxnSpPr>
                <a:cxnSpLocks noChangeShapeType="1"/>
                <a:stCxn id="27676" idx="5"/>
                <a:endCxn id="27677"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27686" name="AutoShape 20" hidden="0"/>
              <p:cNvCxnSpPr>
                <a:cxnSpLocks noChangeShapeType="1"/>
                <a:stCxn id="27680" idx="3"/>
                <a:endCxn id="27677"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7687" name="AutoShape 21" hidden="0"/>
              <p:cNvCxnSpPr>
                <a:cxnSpLocks noChangeShapeType="1"/>
                <a:stCxn id="27680" idx="2"/>
                <a:endCxn id="27676"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7688" name="AutoShape 22" hidden="0"/>
              <p:cNvCxnSpPr>
                <a:cxnSpLocks noChangeShapeType="1"/>
                <a:stCxn id="27679" idx="4"/>
                <a:endCxn id="27680"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27689" name="AutoShape 23" hidden="0"/>
              <p:cNvCxnSpPr>
                <a:cxnSpLocks noChangeShapeType="1"/>
                <a:stCxn id="27679" idx="5"/>
                <a:endCxn id="27683"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27690" name="AutoShape 24" hidden="0"/>
              <p:cNvCxnSpPr>
                <a:cxnSpLocks noChangeShapeType="1"/>
                <a:stCxn id="27683" idx="0"/>
                <a:endCxn id="27682"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27691" name="AutoShape 25" hidden="0"/>
              <p:cNvCxnSpPr>
                <a:cxnSpLocks noChangeShapeType="1"/>
                <a:stCxn id="27682" idx="0"/>
                <a:endCxn id="27673"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7692" name="AutoShape 26" hidden="0"/>
              <p:cNvCxnSpPr>
                <a:cxnSpLocks noChangeShapeType="1"/>
                <a:stCxn id="27672"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7693" name="AutoShape 27" hidden="0"/>
              <p:cNvCxnSpPr>
                <a:cxnSpLocks noChangeShapeType="1"/>
                <a:stCxn id="27674" idx="1"/>
                <a:endCxn id="27675"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7694" name="AutoShape 28" hidden="0"/>
              <p:cNvCxnSpPr>
                <a:cxnSpLocks noChangeShapeType="1"/>
                <a:endCxn id="27681"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7695" name="AutoShape 29" hidden="0"/>
              <p:cNvCxnSpPr>
                <a:cxnSpLocks noChangeShapeType="1"/>
                <a:stCxn id="27678" idx="2"/>
                <a:endCxn id="27681"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7696" name="AutoShape 30" hidden="0"/>
              <p:cNvCxnSpPr>
                <a:cxnSpLocks noChangeShapeType="1"/>
                <a:stCxn id="27674" idx="7"/>
                <a:endCxn id="27678"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27697" name="AutoShape 31" hidden="0"/>
              <p:cNvCxnSpPr>
                <a:cxnSpLocks noChangeShapeType="1"/>
                <a:stCxn id="27674" idx="6"/>
                <a:endCxn id="27679"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7698" name="AutoShape 32" hidden="0"/>
              <p:cNvCxnSpPr>
                <a:cxnSpLocks noChangeShapeType="1"/>
                <a:stCxn id="27682" idx="1"/>
                <a:endCxn id="27678"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7699" name="AutoShape 33" hidden="0"/>
              <p:cNvCxnSpPr>
                <a:cxnSpLocks noChangeShapeType="1"/>
                <a:stCxn id="27672" idx="6"/>
                <a:endCxn id="27679"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sp>
          <p:nvSpPr>
            <p:cNvPr id="27654" name="Text Box 34" hidden="0"/>
            <p:cNvSpPr txBox="1">
              <a:spLocks noChangeArrowheads="1"/>
            </p:cNvSpPr>
            <p:nvPr isPhoto="0" userDrawn="0"/>
          </p:nvSpPr>
          <p:spPr bwMode="auto">
            <a:xfrm>
              <a:off x="1440" y="912"/>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55" name="Text Box 35" hidden="0"/>
            <p:cNvSpPr txBox="1">
              <a:spLocks noChangeArrowheads="1"/>
            </p:cNvSpPr>
            <p:nvPr isPhoto="0" userDrawn="0"/>
          </p:nvSpPr>
          <p:spPr bwMode="auto">
            <a:xfrm>
              <a:off x="2544" y="1968"/>
              <a:ext cx="192" cy="222"/>
            </a:xfrm>
            <a:prstGeom prst="rect">
              <a:avLst/>
            </a:prstGeom>
            <a:noFill/>
            <a:ln w="9525">
              <a:noFill/>
              <a:miter lim="800000"/>
              <a:headEnd/>
              <a:tailEnd/>
            </a:ln>
          </p:spPr>
          <p:txBody>
            <a:bodyPr>
              <a:spAutoFit/>
            </a:bodyPr>
            <a:lstStyle/>
            <a:p>
              <a:pPr>
                <a:spcBef>
                  <a:spcPts val="0"/>
                </a:spcBef>
                <a:defRPr/>
              </a:pPr>
              <a:r>
                <a:rPr lang="en-US"/>
                <a:t>9</a:t>
              </a:r>
              <a:endParaRPr/>
            </a:p>
          </p:txBody>
        </p:sp>
        <p:sp>
          <p:nvSpPr>
            <p:cNvPr id="27656" name="Text Box 36" hidden="0"/>
            <p:cNvSpPr txBox="1">
              <a:spLocks noChangeArrowheads="1"/>
            </p:cNvSpPr>
            <p:nvPr isPhoto="0" userDrawn="0"/>
          </p:nvSpPr>
          <p:spPr bwMode="auto">
            <a:xfrm>
              <a:off x="4032" y="2016"/>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57" name="Text Box 37" hidden="0"/>
            <p:cNvSpPr txBox="1">
              <a:spLocks noChangeArrowheads="1"/>
            </p:cNvSpPr>
            <p:nvPr isPhoto="0" userDrawn="0"/>
          </p:nvSpPr>
          <p:spPr bwMode="auto">
            <a:xfrm>
              <a:off x="2449" y="1440"/>
              <a:ext cx="191" cy="222"/>
            </a:xfrm>
            <a:prstGeom prst="rect">
              <a:avLst/>
            </a:prstGeom>
            <a:noFill/>
            <a:ln w="9525">
              <a:noFill/>
              <a:miter lim="800000"/>
              <a:headEnd/>
              <a:tailEnd/>
            </a:ln>
          </p:spPr>
          <p:txBody>
            <a:bodyPr>
              <a:spAutoFit/>
            </a:bodyPr>
            <a:lstStyle/>
            <a:p>
              <a:pPr>
                <a:spcBef>
                  <a:spcPts val="0"/>
                </a:spcBef>
                <a:defRPr/>
              </a:pPr>
              <a:r>
                <a:rPr lang="en-US"/>
                <a:t>8</a:t>
              </a:r>
              <a:endParaRPr/>
            </a:p>
          </p:txBody>
        </p:sp>
        <p:sp>
          <p:nvSpPr>
            <p:cNvPr id="27658" name="Text Box 38" hidden="0"/>
            <p:cNvSpPr txBox="1">
              <a:spLocks noChangeArrowheads="1"/>
            </p:cNvSpPr>
            <p:nvPr isPhoto="0" userDrawn="0"/>
          </p:nvSpPr>
          <p:spPr bwMode="auto">
            <a:xfrm>
              <a:off x="1728" y="1440"/>
              <a:ext cx="192" cy="222"/>
            </a:xfrm>
            <a:prstGeom prst="rect">
              <a:avLst/>
            </a:prstGeom>
            <a:noFill/>
            <a:ln w="9525">
              <a:noFill/>
              <a:miter lim="800000"/>
              <a:headEnd/>
              <a:tailEnd/>
            </a:ln>
          </p:spPr>
          <p:txBody>
            <a:bodyPr>
              <a:spAutoFit/>
            </a:bodyPr>
            <a:lstStyle/>
            <a:p>
              <a:pPr>
                <a:spcBef>
                  <a:spcPts val="0"/>
                </a:spcBef>
                <a:defRPr/>
              </a:pPr>
              <a:r>
                <a:rPr lang="en-US"/>
                <a:t>1</a:t>
              </a:r>
              <a:endParaRPr/>
            </a:p>
          </p:txBody>
        </p:sp>
        <p:sp>
          <p:nvSpPr>
            <p:cNvPr id="27659" name="Text Box 39" hidden="0"/>
            <p:cNvSpPr txBox="1">
              <a:spLocks noChangeArrowheads="1"/>
            </p:cNvSpPr>
            <p:nvPr isPhoto="0" userDrawn="0"/>
          </p:nvSpPr>
          <p:spPr bwMode="auto">
            <a:xfrm>
              <a:off x="3648" y="1968"/>
              <a:ext cx="193" cy="222"/>
            </a:xfrm>
            <a:prstGeom prst="rect">
              <a:avLst/>
            </a:prstGeom>
            <a:noFill/>
            <a:ln w="9525">
              <a:noFill/>
              <a:miter lim="800000"/>
              <a:headEnd/>
              <a:tailEnd/>
            </a:ln>
          </p:spPr>
          <p:txBody>
            <a:bodyPr>
              <a:spAutoFit/>
            </a:bodyPr>
            <a:lstStyle/>
            <a:p>
              <a:pPr>
                <a:spcBef>
                  <a:spcPts val="0"/>
                </a:spcBef>
                <a:defRPr/>
              </a:pPr>
              <a:r>
                <a:rPr lang="en-US"/>
                <a:t>8</a:t>
              </a:r>
              <a:endParaRPr/>
            </a:p>
          </p:txBody>
        </p:sp>
        <p:sp>
          <p:nvSpPr>
            <p:cNvPr id="27660" name="Text Box 40" hidden="0"/>
            <p:cNvSpPr txBox="1">
              <a:spLocks noChangeArrowheads="1"/>
            </p:cNvSpPr>
            <p:nvPr isPhoto="0" userDrawn="0"/>
          </p:nvSpPr>
          <p:spPr bwMode="auto">
            <a:xfrm>
              <a:off x="2592" y="960"/>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61" name="Text Box 41" hidden="0"/>
            <p:cNvSpPr txBox="1">
              <a:spLocks noChangeArrowheads="1"/>
            </p:cNvSpPr>
            <p:nvPr isPhoto="0" userDrawn="0"/>
          </p:nvSpPr>
          <p:spPr bwMode="auto">
            <a:xfrm>
              <a:off x="1344" y="1824"/>
              <a:ext cx="193" cy="222"/>
            </a:xfrm>
            <a:prstGeom prst="rect">
              <a:avLst/>
            </a:prstGeom>
            <a:noFill/>
            <a:ln w="9525">
              <a:noFill/>
              <a:miter lim="800000"/>
              <a:headEnd/>
              <a:tailEnd/>
            </a:ln>
          </p:spPr>
          <p:txBody>
            <a:bodyPr>
              <a:spAutoFit/>
            </a:bodyPr>
            <a:lstStyle/>
            <a:p>
              <a:pPr>
                <a:spcBef>
                  <a:spcPts val="0"/>
                </a:spcBef>
                <a:defRPr/>
              </a:pPr>
              <a:r>
                <a:rPr lang="en-US"/>
                <a:t>3</a:t>
              </a:r>
              <a:endParaRPr/>
            </a:p>
          </p:txBody>
        </p:sp>
        <p:sp>
          <p:nvSpPr>
            <p:cNvPr id="27662" name="Text Box 42" hidden="0"/>
            <p:cNvSpPr txBox="1">
              <a:spLocks noChangeArrowheads="1"/>
            </p:cNvSpPr>
            <p:nvPr isPhoto="0" userDrawn="0"/>
          </p:nvSpPr>
          <p:spPr bwMode="auto">
            <a:xfrm>
              <a:off x="4512" y="2304"/>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sp>
          <p:nvSpPr>
            <p:cNvPr id="27663" name="Text Box 43" hidden="0"/>
            <p:cNvSpPr txBox="1">
              <a:spLocks noChangeArrowheads="1"/>
            </p:cNvSpPr>
            <p:nvPr isPhoto="0" userDrawn="0"/>
          </p:nvSpPr>
          <p:spPr bwMode="auto">
            <a:xfrm>
              <a:off x="3600" y="2544"/>
              <a:ext cx="192" cy="222"/>
            </a:xfrm>
            <a:prstGeom prst="rect">
              <a:avLst/>
            </a:prstGeom>
            <a:noFill/>
            <a:ln w="9525">
              <a:noFill/>
              <a:miter lim="800000"/>
              <a:headEnd/>
              <a:tailEnd/>
            </a:ln>
          </p:spPr>
          <p:txBody>
            <a:bodyPr>
              <a:spAutoFit/>
            </a:bodyPr>
            <a:lstStyle/>
            <a:p>
              <a:pPr>
                <a:spcBef>
                  <a:spcPts val="0"/>
                </a:spcBef>
                <a:defRPr/>
              </a:pPr>
              <a:endParaRPr lang="en-US"/>
            </a:p>
          </p:txBody>
        </p:sp>
        <p:sp>
          <p:nvSpPr>
            <p:cNvPr id="27664" name="Text Box 44" hidden="0"/>
            <p:cNvSpPr txBox="1">
              <a:spLocks noChangeArrowheads="1"/>
            </p:cNvSpPr>
            <p:nvPr isPhoto="0" userDrawn="0"/>
          </p:nvSpPr>
          <p:spPr bwMode="auto">
            <a:xfrm>
              <a:off x="3024" y="2544"/>
              <a:ext cx="192" cy="222"/>
            </a:xfrm>
            <a:prstGeom prst="rect">
              <a:avLst/>
            </a:prstGeom>
            <a:noFill/>
            <a:ln w="9525">
              <a:noFill/>
              <a:miter lim="800000"/>
              <a:headEnd/>
              <a:tailEnd/>
            </a:ln>
          </p:spPr>
          <p:txBody>
            <a:bodyPr>
              <a:spAutoFit/>
            </a:bodyPr>
            <a:lstStyle/>
            <a:p>
              <a:pPr>
                <a:spcBef>
                  <a:spcPts val="0"/>
                </a:spcBef>
                <a:defRPr/>
              </a:pPr>
              <a:r>
                <a:rPr lang="en-US"/>
                <a:t>4</a:t>
              </a:r>
              <a:endParaRPr/>
            </a:p>
          </p:txBody>
        </p:sp>
        <p:sp>
          <p:nvSpPr>
            <p:cNvPr id="27665" name="Text Box 45" hidden="0"/>
            <p:cNvSpPr txBox="1">
              <a:spLocks noChangeArrowheads="1"/>
            </p:cNvSpPr>
            <p:nvPr isPhoto="0" userDrawn="0"/>
          </p:nvSpPr>
          <p:spPr bwMode="auto">
            <a:xfrm>
              <a:off x="2351" y="2304"/>
              <a:ext cx="192" cy="222"/>
            </a:xfrm>
            <a:prstGeom prst="rect">
              <a:avLst/>
            </a:prstGeom>
            <a:noFill/>
            <a:ln w="9525">
              <a:noFill/>
              <a:miter lim="800000"/>
              <a:headEnd/>
              <a:tailEnd/>
            </a:ln>
          </p:spPr>
          <p:txBody>
            <a:bodyPr>
              <a:spAutoFit/>
            </a:bodyPr>
            <a:lstStyle/>
            <a:p>
              <a:pPr>
                <a:spcBef>
                  <a:spcPts val="0"/>
                </a:spcBef>
                <a:defRPr/>
              </a:pPr>
              <a:r>
                <a:rPr lang="en-US"/>
                <a:t>4</a:t>
              </a:r>
              <a:endParaRPr/>
            </a:p>
          </p:txBody>
        </p:sp>
        <p:sp>
          <p:nvSpPr>
            <p:cNvPr id="27666" name="Text Box 46" hidden="0"/>
            <p:cNvSpPr txBox="1">
              <a:spLocks noChangeArrowheads="1"/>
            </p:cNvSpPr>
            <p:nvPr isPhoto="0" userDrawn="0"/>
          </p:nvSpPr>
          <p:spPr bwMode="auto">
            <a:xfrm>
              <a:off x="2208" y="2640"/>
              <a:ext cx="288" cy="222"/>
            </a:xfrm>
            <a:prstGeom prst="rect">
              <a:avLst/>
            </a:prstGeom>
            <a:noFill/>
            <a:ln w="9525">
              <a:noFill/>
              <a:miter lim="800000"/>
              <a:headEnd/>
              <a:tailEnd/>
            </a:ln>
          </p:spPr>
          <p:txBody>
            <a:bodyPr>
              <a:spAutoFit/>
            </a:bodyPr>
            <a:lstStyle/>
            <a:p>
              <a:pPr>
                <a:spcBef>
                  <a:spcPts val="0"/>
                </a:spcBef>
                <a:defRPr/>
              </a:pPr>
              <a:r>
                <a:rPr lang="en-US"/>
                <a:t>15</a:t>
              </a:r>
              <a:endParaRPr/>
            </a:p>
          </p:txBody>
        </p:sp>
        <p:sp>
          <p:nvSpPr>
            <p:cNvPr id="27667" name="Text Box 47" hidden="0"/>
            <p:cNvSpPr txBox="1">
              <a:spLocks noChangeArrowheads="1"/>
            </p:cNvSpPr>
            <p:nvPr isPhoto="0" userDrawn="0"/>
          </p:nvSpPr>
          <p:spPr bwMode="auto">
            <a:xfrm>
              <a:off x="1248" y="2351"/>
              <a:ext cx="192" cy="222"/>
            </a:xfrm>
            <a:prstGeom prst="rect">
              <a:avLst/>
            </a:prstGeom>
            <a:noFill/>
            <a:ln w="9525">
              <a:noFill/>
              <a:miter lim="800000"/>
              <a:headEnd/>
              <a:tailEnd/>
            </a:ln>
          </p:spPr>
          <p:txBody>
            <a:bodyPr>
              <a:spAutoFit/>
            </a:bodyPr>
            <a:lstStyle/>
            <a:p>
              <a:pPr>
                <a:spcBef>
                  <a:spcPts val="0"/>
                </a:spcBef>
                <a:defRPr/>
              </a:pPr>
              <a:r>
                <a:rPr lang="en-US"/>
                <a:t>1</a:t>
              </a:r>
              <a:endParaRPr/>
            </a:p>
          </p:txBody>
        </p:sp>
        <p:sp>
          <p:nvSpPr>
            <p:cNvPr id="27668" name="Text Box 48" hidden="0"/>
            <p:cNvSpPr txBox="1">
              <a:spLocks noChangeArrowheads="1"/>
            </p:cNvSpPr>
            <p:nvPr isPhoto="0" userDrawn="0"/>
          </p:nvSpPr>
          <p:spPr bwMode="auto">
            <a:xfrm>
              <a:off x="4080" y="1248"/>
              <a:ext cx="192" cy="222"/>
            </a:xfrm>
            <a:prstGeom prst="rect">
              <a:avLst/>
            </a:prstGeom>
            <a:noFill/>
            <a:ln w="9525">
              <a:noFill/>
              <a:miter lim="800000"/>
              <a:headEnd/>
              <a:tailEnd/>
            </a:ln>
          </p:spPr>
          <p:txBody>
            <a:bodyPr>
              <a:spAutoFit/>
            </a:bodyPr>
            <a:lstStyle/>
            <a:p>
              <a:pPr>
                <a:spcBef>
                  <a:spcPts val="0"/>
                </a:spcBef>
                <a:defRPr/>
              </a:pPr>
              <a:r>
                <a:rPr lang="en-US"/>
                <a:t>3</a:t>
              </a:r>
              <a:endParaRPr/>
            </a:p>
          </p:txBody>
        </p:sp>
        <p:sp>
          <p:nvSpPr>
            <p:cNvPr id="27669" name="Text Box 49" hidden="0"/>
            <p:cNvSpPr txBox="1">
              <a:spLocks noChangeArrowheads="1"/>
            </p:cNvSpPr>
            <p:nvPr isPhoto="0" userDrawn="0"/>
          </p:nvSpPr>
          <p:spPr bwMode="auto">
            <a:xfrm>
              <a:off x="4703" y="1344"/>
              <a:ext cx="192" cy="222"/>
            </a:xfrm>
            <a:prstGeom prst="rect">
              <a:avLst/>
            </a:prstGeom>
            <a:noFill/>
            <a:ln w="9525">
              <a:noFill/>
              <a:miter lim="800000"/>
              <a:headEnd/>
              <a:tailEnd/>
            </a:ln>
          </p:spPr>
          <p:txBody>
            <a:bodyPr>
              <a:spAutoFit/>
            </a:bodyPr>
            <a:lstStyle/>
            <a:p>
              <a:pPr>
                <a:spcBef>
                  <a:spcPts val="0"/>
                </a:spcBef>
                <a:defRPr/>
              </a:pPr>
              <a:r>
                <a:rPr lang="en-US"/>
                <a:t>2</a:t>
              </a:r>
              <a:endParaRPr/>
            </a:p>
          </p:txBody>
        </p:sp>
        <p:cxnSp>
          <p:nvCxnSpPr>
            <p:cNvPr id="27670" name="AutoShape 50" hidden="0"/>
            <p:cNvCxnSpPr>
              <a:cxnSpLocks noChangeShapeType="1"/>
              <a:stCxn id="27677" idx="6"/>
              <a:endCxn id="27683" idx="2"/>
            </p:cNvCxnSpPr>
            <p:nvPr isPhoto="0" userDrawn="0"/>
          </p:nvCxnSpPr>
          <p:spPr bwMode="auto">
            <a:xfrm flipV="1">
              <a:off x="2918" y="2707"/>
              <a:ext cx="1323" cy="119"/>
            </a:xfrm>
            <a:prstGeom prst="straightConnector1">
              <a:avLst/>
            </a:prstGeom>
            <a:noFill/>
            <a:ln w="9525">
              <a:solidFill>
                <a:schemeClr val="bg1"/>
              </a:solidFill>
              <a:round/>
              <a:headEnd/>
              <a:tailEnd type="triangle" w="med" len="med"/>
            </a:ln>
          </p:spPr>
        </p:cxnSp>
        <p:sp>
          <p:nvSpPr>
            <p:cNvPr id="27671" name="Text Box 51" hidden="0"/>
            <p:cNvSpPr txBox="1">
              <a:spLocks noChangeArrowheads="1"/>
            </p:cNvSpPr>
            <p:nvPr isPhoto="0" userDrawn="0"/>
          </p:nvSpPr>
          <p:spPr bwMode="auto">
            <a:xfrm>
              <a:off x="2929" y="1632"/>
              <a:ext cx="191" cy="222"/>
            </a:xfrm>
            <a:prstGeom prst="rect">
              <a:avLst/>
            </a:prstGeom>
            <a:noFill/>
            <a:ln w="9525">
              <a:noFill/>
              <a:miter lim="800000"/>
              <a:headEnd/>
              <a:tailEnd/>
            </a:ln>
          </p:spPr>
          <p:txBody>
            <a:bodyPr>
              <a:spAutoFit/>
            </a:bodyPr>
            <a:lstStyle/>
            <a:p>
              <a:pPr>
                <a:spcBef>
                  <a:spcPts val="0"/>
                </a:spcBef>
                <a:defRPr/>
              </a:pPr>
              <a:r>
                <a:rPr lang="en-US"/>
                <a:t>2</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Uniform Cost Search</a:t>
            </a:r>
            <a:endParaRPr lang="en-US"/>
          </a:p>
        </p:txBody>
      </p:sp>
      <p:pic>
        <p:nvPicPr>
          <p:cNvPr id="27650" name="Picture 2" hidden="0"/>
          <p:cNvPicPr>
            <a:picLocks noChangeAspect="1" noChangeArrowheads="1"/>
          </p:cNvPicPr>
          <p:nvPr isPhoto="0" userDrawn="0"/>
        </p:nvPicPr>
        <p:blipFill>
          <a:blip r:embed="rId2"/>
          <a:stretch/>
        </p:blipFill>
        <p:spPr bwMode="auto">
          <a:xfrm>
            <a:off x="2255520" y="548640"/>
            <a:ext cx="7802880" cy="58521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grpSp>
        <p:nvGrpSpPr>
          <p:cNvPr id="2" name="Group 2" hidden="0"/>
          <p:cNvGrpSpPr/>
          <p:nvPr isPhoto="0" userDrawn="0"/>
        </p:nvGrpSpPr>
        <p:grpSpPr bwMode="auto">
          <a:xfrm>
            <a:off x="2441580" y="3408366"/>
            <a:ext cx="6716713" cy="3349625"/>
            <a:chOff x="657" y="2180"/>
            <a:chExt cx="4231" cy="2110"/>
          </a:xfrm>
        </p:grpSpPr>
        <p:sp>
          <p:nvSpPr>
            <p:cNvPr id="28823" name="Freeform 3" hidden="0"/>
            <p:cNvSpPr/>
            <p:nvPr isPhoto="0" userDrawn="0"/>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fill="norm" stroke="1" extrusionOk="0">
                  <a:moveTo>
                    <a:pt x="1938" y="0"/>
                  </a:moveTo>
                  <a:lnTo>
                    <a:pt x="1066" y="210"/>
                  </a:lnTo>
                  <a:lnTo>
                    <a:pt x="662" y="221"/>
                  </a:lnTo>
                  <a:lnTo>
                    <a:pt x="0" y="32"/>
                  </a:lnTo>
                </a:path>
              </a:pathLst>
            </a:custGeom>
            <a:solidFill>
              <a:srgbClr val="FF3300">
                <a:alpha val="20000"/>
              </a:srgbClr>
            </a:solidFill>
            <a:ln w="9525">
              <a:noFill/>
              <a:round/>
              <a:headEnd/>
              <a:tailEnd/>
            </a:ln>
          </p:spPr>
          <p:txBody>
            <a:bodyPr/>
            <a:lstStyle/>
            <a:p>
              <a:pPr>
                <a:defRPr/>
              </a:pPr>
              <a:endParaRPr lang="en-US"/>
            </a:p>
          </p:txBody>
        </p:sp>
        <p:sp>
          <p:nvSpPr>
            <p:cNvPr id="28824" name="Freeform 4" hidden="0"/>
            <p:cNvSpPr/>
            <p:nvPr isPhoto="0" userDrawn="0"/>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fill="norm" stroke="1" extrusionOk="0">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w="9525">
              <a:noFill/>
              <a:round/>
              <a:headEnd/>
              <a:tailEnd/>
            </a:ln>
          </p:spPr>
          <p:txBody>
            <a:bodyPr/>
            <a:lstStyle/>
            <a:p>
              <a:pPr>
                <a:defRPr/>
              </a:pPr>
              <a:endParaRPr lang="en-US"/>
            </a:p>
          </p:txBody>
        </p:sp>
        <p:sp>
          <p:nvSpPr>
            <p:cNvPr id="28825" name="Freeform 5" hidden="0"/>
            <p:cNvSpPr/>
            <p:nvPr isPhoto="0" userDrawn="0"/>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fill="norm" stroke="1" extrusionOk="0">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w="9525">
              <a:noFill/>
              <a:round/>
              <a:headEnd/>
              <a:tailEnd/>
            </a:ln>
          </p:spPr>
          <p:txBody>
            <a:bodyPr/>
            <a:lstStyle/>
            <a:p>
              <a:pPr>
                <a:defRPr/>
              </a:pPr>
              <a:endParaRPr lang="en-US"/>
            </a:p>
          </p:txBody>
        </p:sp>
        <p:sp>
          <p:nvSpPr>
            <p:cNvPr id="28826" name="Freeform 6" hidden="0"/>
            <p:cNvSpPr/>
            <p:nvPr isPhoto="0" userDrawn="0"/>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fill="norm" stroke="1" extrusionOk="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w="9525">
              <a:noFill/>
              <a:round/>
              <a:headEnd/>
              <a:tailEnd/>
            </a:ln>
          </p:spPr>
          <p:txBody>
            <a:bodyPr/>
            <a:lstStyle/>
            <a:p>
              <a:pPr>
                <a:defRPr/>
              </a:pPr>
              <a:endParaRPr lang="en-US"/>
            </a:p>
          </p:txBody>
        </p:sp>
        <p:sp>
          <p:nvSpPr>
            <p:cNvPr id="28827" name="Freeform 7" hidden="0"/>
            <p:cNvSpPr/>
            <p:nvPr isPhoto="0" userDrawn="0"/>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fill="norm" stroke="1" extrusionOk="0">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w="9525">
              <a:noFill/>
              <a:round/>
              <a:headEnd/>
              <a:tailEnd/>
            </a:ln>
          </p:spPr>
          <p:txBody>
            <a:bodyPr/>
            <a:lstStyle/>
            <a:p>
              <a:pPr>
                <a:defRPr/>
              </a:pPr>
              <a:endParaRPr lang="en-US"/>
            </a:p>
          </p:txBody>
        </p:sp>
      </p:grpSp>
      <p:sp>
        <p:nvSpPr>
          <p:cNvPr id="28675" name="Rectangle 8" hidden="0"/>
          <p:cNvSpPr>
            <a:spLocks noChangeArrowheads="1" noGrp="1"/>
          </p:cNvSpPr>
          <p:nvPr isPhoto="0" userDrawn="0">
            <p:ph type="title" hasCustomPrompt="0"/>
          </p:nvPr>
        </p:nvSpPr>
        <p:spPr bwMode="auto"/>
        <p:txBody>
          <a:bodyPr/>
          <a:lstStyle/>
          <a:p>
            <a:pPr>
              <a:defRPr/>
            </a:pPr>
            <a:r>
              <a:rPr lang="en-US"/>
              <a:t>Uniform Cost Search</a:t>
            </a:r>
            <a:endParaRPr/>
          </a:p>
        </p:txBody>
      </p:sp>
      <p:grpSp>
        <p:nvGrpSpPr>
          <p:cNvPr id="28676" name="Group 9" hidden="0"/>
          <p:cNvGrpSpPr/>
          <p:nvPr isPhoto="0" userDrawn="0"/>
        </p:nvGrpSpPr>
        <p:grpSpPr bwMode="auto">
          <a:xfrm>
            <a:off x="3227388" y="3381373"/>
            <a:ext cx="5486400" cy="3355591"/>
            <a:chOff x="48" y="2332"/>
            <a:chExt cx="3456" cy="2406"/>
          </a:xfrm>
        </p:grpSpPr>
        <p:sp>
          <p:nvSpPr>
            <p:cNvPr id="28766" name="Text Box 10" hidden="0"/>
            <p:cNvSpPr txBox="1">
              <a:spLocks noChangeArrowheads="1"/>
            </p:cNvSpPr>
            <p:nvPr isPhoto="0" userDrawn="0"/>
          </p:nvSpPr>
          <p:spPr bwMode="auto">
            <a:xfrm>
              <a:off x="1728" y="2332"/>
              <a:ext cx="624" cy="243"/>
            </a:xfrm>
            <a:prstGeom prst="rect">
              <a:avLst/>
            </a:prstGeom>
            <a:noFill/>
            <a:ln w="9525">
              <a:noFill/>
              <a:miter lim="800000"/>
              <a:headEnd/>
              <a:tailEnd/>
            </a:ln>
          </p:spPr>
          <p:txBody>
            <a:bodyPr>
              <a:spAutoFit/>
            </a:bodyPr>
            <a:lstStyle/>
            <a:p>
              <a:pPr algn="ctr">
                <a:spcBef>
                  <a:spcPts val="0"/>
                </a:spcBef>
                <a:defRPr/>
              </a:pPr>
              <a:r>
                <a:rPr lang="en-US" sz="1600"/>
                <a:t>S</a:t>
              </a:r>
              <a:endParaRPr/>
            </a:p>
          </p:txBody>
        </p:sp>
        <p:sp>
          <p:nvSpPr>
            <p:cNvPr id="28767" name="Text Box 11" hidden="0"/>
            <p:cNvSpPr txBox="1">
              <a:spLocks noChangeArrowheads="1"/>
            </p:cNvSpPr>
            <p:nvPr isPhoto="0" userDrawn="0"/>
          </p:nvSpPr>
          <p:spPr bwMode="auto">
            <a:xfrm>
              <a:off x="48" y="3417"/>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sp>
          <p:nvSpPr>
            <p:cNvPr id="28768" name="Text Box 12" hidden="0"/>
            <p:cNvSpPr txBox="1">
              <a:spLocks noChangeArrowheads="1"/>
            </p:cNvSpPr>
            <p:nvPr isPhoto="0" userDrawn="0"/>
          </p:nvSpPr>
          <p:spPr bwMode="auto">
            <a:xfrm>
              <a:off x="48" y="3033"/>
              <a:ext cx="240" cy="265"/>
            </a:xfrm>
            <a:prstGeom prst="rect">
              <a:avLst/>
            </a:prstGeom>
            <a:noFill/>
            <a:ln w="9525">
              <a:noFill/>
              <a:miter lim="800000"/>
              <a:headEnd/>
              <a:tailEnd/>
            </a:ln>
          </p:spPr>
          <p:txBody>
            <a:bodyPr>
              <a:spAutoFit/>
            </a:bodyPr>
            <a:lstStyle/>
            <a:p>
              <a:pPr algn="ctr">
                <a:spcBef>
                  <a:spcPts val="0"/>
                </a:spcBef>
                <a:defRPr/>
              </a:pPr>
              <a:r>
                <a:rPr lang="en-US" i="1"/>
                <a:t>b</a:t>
              </a:r>
              <a:endParaRPr/>
            </a:p>
          </p:txBody>
        </p:sp>
        <p:sp>
          <p:nvSpPr>
            <p:cNvPr id="28769" name="Text Box 13" hidden="0"/>
            <p:cNvSpPr txBox="1">
              <a:spLocks noChangeArrowheads="1"/>
            </p:cNvSpPr>
            <p:nvPr isPhoto="0" userDrawn="0"/>
          </p:nvSpPr>
          <p:spPr bwMode="auto">
            <a:xfrm>
              <a:off x="384" y="2688"/>
              <a:ext cx="240" cy="265"/>
            </a:xfrm>
            <a:prstGeom prst="rect">
              <a:avLst/>
            </a:prstGeom>
            <a:noFill/>
            <a:ln w="9525">
              <a:noFill/>
              <a:miter lim="800000"/>
              <a:headEnd/>
              <a:tailEnd/>
            </a:ln>
          </p:spPr>
          <p:txBody>
            <a:bodyPr>
              <a:spAutoFit/>
            </a:bodyPr>
            <a:lstStyle/>
            <a:p>
              <a:pPr algn="ctr">
                <a:spcBef>
                  <a:spcPts val="0"/>
                </a:spcBef>
                <a:defRPr/>
              </a:pPr>
              <a:r>
                <a:rPr lang="en-US" i="1"/>
                <a:t>d</a:t>
              </a:r>
              <a:endParaRPr/>
            </a:p>
          </p:txBody>
        </p:sp>
        <p:sp>
          <p:nvSpPr>
            <p:cNvPr id="28770" name="Text Box 14" hidden="0"/>
            <p:cNvSpPr txBox="1">
              <a:spLocks noChangeArrowheads="1"/>
            </p:cNvSpPr>
            <p:nvPr isPhoto="0" userDrawn="0"/>
          </p:nvSpPr>
          <p:spPr bwMode="auto">
            <a:xfrm>
              <a:off x="3264" y="2640"/>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771" name="Text Box 15" hidden="0"/>
            <p:cNvSpPr txBox="1">
              <a:spLocks noChangeArrowheads="1"/>
            </p:cNvSpPr>
            <p:nvPr isPhoto="0" userDrawn="0"/>
          </p:nvSpPr>
          <p:spPr bwMode="auto">
            <a:xfrm>
              <a:off x="480" y="3417"/>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sp>
          <p:nvSpPr>
            <p:cNvPr id="28772" name="Text Box 16" hidden="0"/>
            <p:cNvSpPr txBox="1">
              <a:spLocks noChangeArrowheads="1"/>
            </p:cNvSpPr>
            <p:nvPr isPhoto="0" userDrawn="0"/>
          </p:nvSpPr>
          <p:spPr bwMode="auto">
            <a:xfrm>
              <a:off x="480" y="303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cxnSp>
          <p:nvCxnSpPr>
            <p:cNvPr id="28773" name="AutoShape 17" hidden="0"/>
            <p:cNvCxnSpPr>
              <a:cxnSpLocks noChangeShapeType="1"/>
              <a:stCxn id="28769" idx="2"/>
              <a:endCxn id="28768" idx="0"/>
            </p:cNvCxnSpPr>
            <p:nvPr isPhoto="0" userDrawn="0"/>
          </p:nvCxnSpPr>
          <p:spPr bwMode="auto">
            <a:xfrm flipH="1">
              <a:off x="168" y="2953"/>
              <a:ext cx="336" cy="80"/>
            </a:xfrm>
            <a:prstGeom prst="straightConnector1">
              <a:avLst/>
            </a:prstGeom>
            <a:noFill/>
            <a:ln w="9525">
              <a:solidFill>
                <a:schemeClr val="tx1"/>
              </a:solidFill>
              <a:round/>
              <a:headEnd/>
              <a:tailEnd/>
            </a:ln>
          </p:spPr>
        </p:cxnSp>
        <p:cxnSp>
          <p:nvCxnSpPr>
            <p:cNvPr id="28774" name="AutoShape 18" hidden="0"/>
            <p:cNvCxnSpPr>
              <a:cxnSpLocks noChangeShapeType="1"/>
              <a:stCxn id="28769" idx="2"/>
              <a:endCxn id="28772" idx="0"/>
            </p:cNvCxnSpPr>
            <p:nvPr isPhoto="0" userDrawn="0"/>
          </p:nvCxnSpPr>
          <p:spPr bwMode="auto">
            <a:xfrm>
              <a:off x="504" y="2953"/>
              <a:ext cx="96" cy="80"/>
            </a:xfrm>
            <a:prstGeom prst="straightConnector1">
              <a:avLst/>
            </a:prstGeom>
            <a:noFill/>
            <a:ln w="9525">
              <a:solidFill>
                <a:schemeClr val="tx1"/>
              </a:solidFill>
              <a:round/>
              <a:headEnd/>
              <a:tailEnd/>
            </a:ln>
          </p:spPr>
        </p:cxnSp>
        <p:cxnSp>
          <p:nvCxnSpPr>
            <p:cNvPr id="28775" name="AutoShape 19" hidden="0"/>
            <p:cNvCxnSpPr>
              <a:cxnSpLocks noChangeShapeType="1"/>
              <a:stCxn id="28768" idx="2"/>
              <a:endCxn id="28767" idx="0"/>
            </p:cNvCxnSpPr>
            <p:nvPr isPhoto="0" userDrawn="0"/>
          </p:nvCxnSpPr>
          <p:spPr bwMode="auto">
            <a:xfrm>
              <a:off x="168" y="3298"/>
              <a:ext cx="0" cy="119"/>
            </a:xfrm>
            <a:prstGeom prst="straightConnector1">
              <a:avLst/>
            </a:prstGeom>
            <a:noFill/>
            <a:ln w="9525">
              <a:solidFill>
                <a:schemeClr val="tx1"/>
              </a:solidFill>
              <a:round/>
              <a:headEnd/>
              <a:tailEnd/>
            </a:ln>
          </p:spPr>
        </p:cxnSp>
        <p:cxnSp>
          <p:nvCxnSpPr>
            <p:cNvPr id="28776" name="AutoShape 20" hidden="0"/>
            <p:cNvCxnSpPr>
              <a:cxnSpLocks noChangeShapeType="1"/>
              <a:stCxn id="28772" idx="2"/>
              <a:endCxn id="28771" idx="0"/>
            </p:cNvCxnSpPr>
            <p:nvPr isPhoto="0" userDrawn="0"/>
          </p:nvCxnSpPr>
          <p:spPr bwMode="auto">
            <a:xfrm>
              <a:off x="600" y="3298"/>
              <a:ext cx="0" cy="119"/>
            </a:xfrm>
            <a:prstGeom prst="straightConnector1">
              <a:avLst/>
            </a:prstGeom>
            <a:noFill/>
            <a:ln w="9525">
              <a:solidFill>
                <a:schemeClr val="tx1"/>
              </a:solidFill>
              <a:round/>
              <a:headEnd/>
              <a:tailEnd/>
            </a:ln>
          </p:spPr>
        </p:cxnSp>
        <p:grpSp>
          <p:nvGrpSpPr>
            <p:cNvPr id="28777" name="Group 21" hidden="0"/>
            <p:cNvGrpSpPr/>
            <p:nvPr isPhoto="0" userDrawn="0"/>
          </p:nvGrpSpPr>
          <p:grpSpPr bwMode="auto">
            <a:xfrm>
              <a:off x="1776" y="2640"/>
              <a:ext cx="1104" cy="1714"/>
              <a:chOff x="1152" y="2640"/>
              <a:chExt cx="1104" cy="1714"/>
            </a:xfrm>
          </p:grpSpPr>
          <p:sp>
            <p:nvSpPr>
              <p:cNvPr id="28804" name="Text Box 22" hidden="0"/>
              <p:cNvSpPr txBox="1">
                <a:spLocks noChangeArrowheads="1"/>
              </p:cNvSpPr>
              <p:nvPr isPhoto="0" userDrawn="0"/>
            </p:nvSpPr>
            <p:spPr bwMode="auto">
              <a:xfrm>
                <a:off x="1536" y="2640"/>
                <a:ext cx="240" cy="265"/>
              </a:xfrm>
              <a:prstGeom prst="rect">
                <a:avLst/>
              </a:prstGeom>
              <a:noFill/>
              <a:ln w="9525">
                <a:noFill/>
                <a:miter lim="800000"/>
                <a:headEnd/>
                <a:tailEnd/>
              </a:ln>
            </p:spPr>
            <p:txBody>
              <a:bodyPr>
                <a:spAutoFit/>
              </a:bodyPr>
              <a:lstStyle/>
              <a:p>
                <a:pPr algn="ctr">
                  <a:spcBef>
                    <a:spcPts val="0"/>
                  </a:spcBef>
                  <a:defRPr/>
                </a:pPr>
                <a:r>
                  <a:rPr lang="en-US" i="1"/>
                  <a:t>e</a:t>
                </a:r>
                <a:endParaRPr/>
              </a:p>
            </p:txBody>
          </p:sp>
          <p:sp>
            <p:nvSpPr>
              <p:cNvPr id="28805" name="Text Box 23" hidden="0"/>
              <p:cNvSpPr txBox="1">
                <a:spLocks noChangeArrowheads="1"/>
              </p:cNvSpPr>
              <p:nvPr isPhoto="0" userDrawn="0"/>
            </p:nvSpPr>
            <p:spPr bwMode="auto">
              <a:xfrm>
                <a:off x="1152" y="3408"/>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806" name="Text Box 24" hidden="0"/>
              <p:cNvSpPr txBox="1">
                <a:spLocks noChangeArrowheads="1"/>
              </p:cNvSpPr>
              <p:nvPr isPhoto="0" userDrawn="0"/>
            </p:nvSpPr>
            <p:spPr bwMode="auto">
              <a:xfrm>
                <a:off x="1296" y="3024"/>
                <a:ext cx="240" cy="265"/>
              </a:xfrm>
              <a:prstGeom prst="rect">
                <a:avLst/>
              </a:prstGeom>
              <a:noFill/>
              <a:ln w="9525">
                <a:noFill/>
                <a:miter lim="800000"/>
                <a:headEnd/>
                <a:tailEnd/>
              </a:ln>
            </p:spPr>
            <p:txBody>
              <a:bodyPr>
                <a:spAutoFit/>
              </a:bodyPr>
              <a:lstStyle/>
              <a:p>
                <a:pPr algn="ctr">
                  <a:spcBef>
                    <a:spcPts val="0"/>
                  </a:spcBef>
                  <a:defRPr/>
                </a:pPr>
                <a:r>
                  <a:rPr lang="en-US" i="1"/>
                  <a:t>h</a:t>
                </a:r>
                <a:endParaRPr/>
              </a:p>
            </p:txBody>
          </p:sp>
          <p:sp>
            <p:nvSpPr>
              <p:cNvPr id="28807" name="Text Box 25" hidden="0"/>
              <p:cNvSpPr txBox="1">
                <a:spLocks noChangeArrowheads="1"/>
              </p:cNvSpPr>
              <p:nvPr isPhoto="0" userDrawn="0"/>
            </p:nvSpPr>
            <p:spPr bwMode="auto">
              <a:xfrm>
                <a:off x="1728" y="3408"/>
                <a:ext cx="240" cy="265"/>
              </a:xfrm>
              <a:prstGeom prst="rect">
                <a:avLst/>
              </a:prstGeom>
              <a:noFill/>
              <a:ln w="9525">
                <a:noFill/>
                <a:miter lim="800000"/>
                <a:headEnd/>
                <a:tailEnd/>
              </a:ln>
            </p:spPr>
            <p:txBody>
              <a:bodyPr>
                <a:spAutoFit/>
              </a:bodyPr>
              <a:lstStyle/>
              <a:p>
                <a:pPr algn="ctr">
                  <a:spcBef>
                    <a:spcPts val="0"/>
                  </a:spcBef>
                  <a:defRPr/>
                </a:pPr>
                <a:r>
                  <a:rPr lang="en-US" i="1"/>
                  <a:t>f</a:t>
                </a:r>
                <a:endParaRPr/>
              </a:p>
            </p:txBody>
          </p:sp>
          <p:sp>
            <p:nvSpPr>
              <p:cNvPr id="28808" name="Text Box 26" hidden="0"/>
              <p:cNvSpPr txBox="1">
                <a:spLocks noChangeArrowheads="1"/>
              </p:cNvSpPr>
              <p:nvPr isPhoto="0" userDrawn="0"/>
            </p:nvSpPr>
            <p:spPr bwMode="auto">
              <a:xfrm>
                <a:off x="1728" y="3024"/>
                <a:ext cx="240" cy="265"/>
              </a:xfrm>
              <a:prstGeom prst="rect">
                <a:avLst/>
              </a:prstGeom>
              <a:noFill/>
              <a:ln w="9525">
                <a:noFill/>
                <a:miter lim="800000"/>
                <a:headEnd/>
                <a:tailEnd/>
              </a:ln>
            </p:spPr>
            <p:txBody>
              <a:bodyPr>
                <a:spAutoFit/>
              </a:bodyPr>
              <a:lstStyle/>
              <a:p>
                <a:pPr algn="ctr">
                  <a:spcBef>
                    <a:spcPts val="0"/>
                  </a:spcBef>
                  <a:defRPr/>
                </a:pPr>
                <a:r>
                  <a:rPr lang="en-US" i="1"/>
                  <a:t>r</a:t>
                </a:r>
                <a:endParaRPr/>
              </a:p>
            </p:txBody>
          </p:sp>
          <p:sp>
            <p:nvSpPr>
              <p:cNvPr id="28809" name="Text Box 27" hidden="0"/>
              <p:cNvSpPr txBox="1">
                <a:spLocks noChangeArrowheads="1"/>
              </p:cNvSpPr>
              <p:nvPr isPhoto="0" userDrawn="0"/>
            </p:nvSpPr>
            <p:spPr bwMode="auto">
              <a:xfrm>
                <a:off x="1440" y="3408"/>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810" name="Text Box 28" hidden="0"/>
              <p:cNvSpPr txBox="1">
                <a:spLocks noChangeArrowheads="1"/>
              </p:cNvSpPr>
              <p:nvPr isPhoto="0" userDrawn="0"/>
            </p:nvSpPr>
            <p:spPr bwMode="auto">
              <a:xfrm>
                <a:off x="1152" y="3753"/>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811" name="Text Box 29" hidden="0"/>
              <p:cNvSpPr txBox="1">
                <a:spLocks noChangeArrowheads="1"/>
              </p:cNvSpPr>
              <p:nvPr isPhoto="0" userDrawn="0"/>
            </p:nvSpPr>
            <p:spPr bwMode="auto">
              <a:xfrm>
                <a:off x="1584" y="375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sp>
            <p:nvSpPr>
              <p:cNvPr id="28812" name="Text Box 30" hidden="0"/>
              <p:cNvSpPr txBox="1">
                <a:spLocks noChangeArrowheads="1"/>
              </p:cNvSpPr>
              <p:nvPr isPhoto="0" userDrawn="0"/>
            </p:nvSpPr>
            <p:spPr bwMode="auto">
              <a:xfrm>
                <a:off x="1776" y="3792"/>
                <a:ext cx="480" cy="243"/>
              </a:xfrm>
              <a:prstGeom prst="rect">
                <a:avLst/>
              </a:prstGeom>
              <a:noFill/>
              <a:ln w="9525">
                <a:noFill/>
                <a:miter lim="800000"/>
                <a:headEnd/>
                <a:tailEnd/>
              </a:ln>
            </p:spPr>
            <p:txBody>
              <a:bodyPr>
                <a:spAutoFit/>
              </a:bodyPr>
              <a:lstStyle/>
              <a:p>
                <a:pPr algn="ctr">
                  <a:spcBef>
                    <a:spcPts val="0"/>
                  </a:spcBef>
                  <a:defRPr/>
                </a:pPr>
                <a:r>
                  <a:rPr lang="en-US" sz="1600"/>
                  <a:t>G</a:t>
                </a:r>
                <a:endParaRPr/>
              </a:p>
            </p:txBody>
          </p:sp>
          <p:sp>
            <p:nvSpPr>
              <p:cNvPr id="28813" name="Text Box 31" hidden="0"/>
              <p:cNvSpPr txBox="1">
                <a:spLocks noChangeArrowheads="1"/>
              </p:cNvSpPr>
              <p:nvPr isPhoto="0" userDrawn="0"/>
            </p:nvSpPr>
            <p:spPr bwMode="auto">
              <a:xfrm>
                <a:off x="1584" y="4089"/>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cxnSp>
            <p:nvCxnSpPr>
              <p:cNvPr id="28814" name="AutoShape 32" hidden="0"/>
              <p:cNvCxnSpPr>
                <a:cxnSpLocks noChangeShapeType="1"/>
                <a:stCxn id="28804" idx="2"/>
                <a:endCxn id="28806" idx="0"/>
              </p:cNvCxnSpPr>
              <p:nvPr isPhoto="0" userDrawn="0"/>
            </p:nvCxnSpPr>
            <p:spPr bwMode="auto">
              <a:xfrm flipH="1">
                <a:off x="1416" y="2905"/>
                <a:ext cx="240" cy="119"/>
              </a:xfrm>
              <a:prstGeom prst="straightConnector1">
                <a:avLst/>
              </a:prstGeom>
              <a:noFill/>
              <a:ln w="9525">
                <a:solidFill>
                  <a:schemeClr val="tx1"/>
                </a:solidFill>
                <a:round/>
                <a:headEnd/>
                <a:tailEnd/>
              </a:ln>
            </p:spPr>
          </p:cxnSp>
          <p:cxnSp>
            <p:nvCxnSpPr>
              <p:cNvPr id="28815" name="AutoShape 33" hidden="0"/>
              <p:cNvCxnSpPr>
                <a:cxnSpLocks noChangeShapeType="1"/>
                <a:stCxn id="28804" idx="2"/>
                <a:endCxn id="28808" idx="0"/>
              </p:cNvCxnSpPr>
              <p:nvPr isPhoto="0" userDrawn="0"/>
            </p:nvCxnSpPr>
            <p:spPr bwMode="auto">
              <a:xfrm>
                <a:off x="1656" y="2905"/>
                <a:ext cx="192" cy="119"/>
              </a:xfrm>
              <a:prstGeom prst="straightConnector1">
                <a:avLst/>
              </a:prstGeom>
              <a:noFill/>
              <a:ln w="9525">
                <a:solidFill>
                  <a:schemeClr val="tx1"/>
                </a:solidFill>
                <a:round/>
                <a:headEnd/>
                <a:tailEnd/>
              </a:ln>
            </p:spPr>
          </p:cxnSp>
          <p:cxnSp>
            <p:nvCxnSpPr>
              <p:cNvPr id="28816" name="AutoShape 34" hidden="0"/>
              <p:cNvCxnSpPr>
                <a:cxnSpLocks noChangeShapeType="1"/>
                <a:stCxn id="28806" idx="2"/>
                <a:endCxn id="28805" idx="0"/>
              </p:cNvCxnSpPr>
              <p:nvPr isPhoto="0" userDrawn="0"/>
            </p:nvCxnSpPr>
            <p:spPr bwMode="auto">
              <a:xfrm flipH="1">
                <a:off x="1272" y="3289"/>
                <a:ext cx="144" cy="119"/>
              </a:xfrm>
              <a:prstGeom prst="straightConnector1">
                <a:avLst/>
              </a:prstGeom>
              <a:noFill/>
              <a:ln w="9525">
                <a:solidFill>
                  <a:schemeClr val="tx1"/>
                </a:solidFill>
                <a:round/>
                <a:headEnd/>
                <a:tailEnd/>
              </a:ln>
            </p:spPr>
          </p:cxnSp>
          <p:cxnSp>
            <p:nvCxnSpPr>
              <p:cNvPr id="28817" name="AutoShape 35" hidden="0"/>
              <p:cNvCxnSpPr>
                <a:cxnSpLocks noChangeShapeType="1"/>
                <a:stCxn id="28806" idx="2"/>
                <a:endCxn id="28809" idx="0"/>
              </p:cNvCxnSpPr>
              <p:nvPr isPhoto="0" userDrawn="0"/>
            </p:nvCxnSpPr>
            <p:spPr bwMode="auto">
              <a:xfrm>
                <a:off x="1416" y="3289"/>
                <a:ext cx="144" cy="119"/>
              </a:xfrm>
              <a:prstGeom prst="straightConnector1">
                <a:avLst/>
              </a:prstGeom>
              <a:noFill/>
              <a:ln w="9525">
                <a:solidFill>
                  <a:schemeClr val="tx1"/>
                </a:solidFill>
                <a:round/>
                <a:headEnd/>
                <a:tailEnd/>
              </a:ln>
            </p:spPr>
          </p:cxnSp>
          <p:cxnSp>
            <p:nvCxnSpPr>
              <p:cNvPr id="28818" name="AutoShape 36" hidden="0"/>
              <p:cNvCxnSpPr>
                <a:cxnSpLocks noChangeShapeType="1"/>
                <a:stCxn id="28808" idx="2"/>
                <a:endCxn id="28807" idx="0"/>
              </p:cNvCxnSpPr>
              <p:nvPr isPhoto="0" userDrawn="0"/>
            </p:nvCxnSpPr>
            <p:spPr bwMode="auto">
              <a:xfrm>
                <a:off x="1848" y="3289"/>
                <a:ext cx="0" cy="119"/>
              </a:xfrm>
              <a:prstGeom prst="straightConnector1">
                <a:avLst/>
              </a:prstGeom>
              <a:noFill/>
              <a:ln w="9525">
                <a:solidFill>
                  <a:schemeClr val="tx1"/>
                </a:solidFill>
                <a:round/>
                <a:headEnd/>
                <a:tailEnd/>
              </a:ln>
            </p:spPr>
          </p:cxnSp>
          <p:cxnSp>
            <p:nvCxnSpPr>
              <p:cNvPr id="28819" name="AutoShape 37" hidden="0"/>
              <p:cNvCxnSpPr>
                <a:cxnSpLocks noChangeShapeType="1"/>
                <a:stCxn id="28805" idx="2"/>
                <a:endCxn id="28810" idx="0"/>
              </p:cNvCxnSpPr>
              <p:nvPr isPhoto="0" userDrawn="0"/>
            </p:nvCxnSpPr>
            <p:spPr bwMode="auto">
              <a:xfrm>
                <a:off x="1272" y="3673"/>
                <a:ext cx="0" cy="80"/>
              </a:xfrm>
              <a:prstGeom prst="straightConnector1">
                <a:avLst/>
              </a:prstGeom>
              <a:noFill/>
              <a:ln w="9525">
                <a:solidFill>
                  <a:schemeClr val="tx1"/>
                </a:solidFill>
                <a:round/>
                <a:headEnd/>
                <a:tailEnd/>
              </a:ln>
            </p:spPr>
          </p:cxnSp>
          <p:cxnSp>
            <p:nvCxnSpPr>
              <p:cNvPr id="28820" name="AutoShape 38" hidden="0"/>
              <p:cNvCxnSpPr>
                <a:cxnSpLocks noChangeShapeType="1"/>
                <a:stCxn id="28807" idx="2"/>
                <a:endCxn id="28811" idx="0"/>
              </p:cNvCxnSpPr>
              <p:nvPr isPhoto="0" userDrawn="0"/>
            </p:nvCxnSpPr>
            <p:spPr bwMode="auto">
              <a:xfrm flipH="1">
                <a:off x="1704" y="3673"/>
                <a:ext cx="144" cy="80"/>
              </a:xfrm>
              <a:prstGeom prst="straightConnector1">
                <a:avLst/>
              </a:prstGeom>
              <a:noFill/>
              <a:ln w="9525">
                <a:solidFill>
                  <a:schemeClr val="tx1"/>
                </a:solidFill>
                <a:round/>
                <a:headEnd/>
                <a:tailEnd/>
              </a:ln>
            </p:spPr>
          </p:cxnSp>
          <p:cxnSp>
            <p:nvCxnSpPr>
              <p:cNvPr id="28821" name="AutoShape 39" hidden="0"/>
              <p:cNvCxnSpPr>
                <a:cxnSpLocks noChangeShapeType="1"/>
                <a:stCxn id="28807" idx="2"/>
                <a:endCxn id="28812" idx="0"/>
              </p:cNvCxnSpPr>
              <p:nvPr isPhoto="0" userDrawn="0"/>
            </p:nvCxnSpPr>
            <p:spPr bwMode="auto">
              <a:xfrm>
                <a:off x="1848" y="3673"/>
                <a:ext cx="168" cy="119"/>
              </a:xfrm>
              <a:prstGeom prst="straightConnector1">
                <a:avLst/>
              </a:prstGeom>
              <a:noFill/>
              <a:ln w="9525">
                <a:solidFill>
                  <a:schemeClr val="tx1"/>
                </a:solidFill>
                <a:round/>
                <a:headEnd/>
                <a:tailEnd/>
              </a:ln>
            </p:spPr>
          </p:cxnSp>
          <p:cxnSp>
            <p:nvCxnSpPr>
              <p:cNvPr id="28822" name="AutoShape 40" hidden="0"/>
              <p:cNvCxnSpPr>
                <a:cxnSpLocks noChangeShapeType="1"/>
                <a:stCxn id="28811" idx="2"/>
                <a:endCxn id="28813" idx="0"/>
              </p:cNvCxnSpPr>
              <p:nvPr isPhoto="0" userDrawn="0"/>
            </p:nvCxnSpPr>
            <p:spPr bwMode="auto">
              <a:xfrm>
                <a:off x="1704" y="4018"/>
                <a:ext cx="0" cy="71"/>
              </a:xfrm>
              <a:prstGeom prst="straightConnector1">
                <a:avLst/>
              </a:prstGeom>
              <a:noFill/>
              <a:ln w="9525">
                <a:solidFill>
                  <a:schemeClr val="tx1"/>
                </a:solidFill>
                <a:round/>
                <a:headEnd/>
                <a:tailEnd/>
              </a:ln>
            </p:spPr>
          </p:cxnSp>
        </p:grpSp>
        <p:sp>
          <p:nvSpPr>
            <p:cNvPr id="28778" name="Text Box 41" hidden="0"/>
            <p:cNvSpPr txBox="1">
              <a:spLocks noChangeArrowheads="1"/>
            </p:cNvSpPr>
            <p:nvPr isPhoto="0" userDrawn="0"/>
          </p:nvSpPr>
          <p:spPr bwMode="auto">
            <a:xfrm>
              <a:off x="3264" y="2994"/>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cxnSp>
          <p:nvCxnSpPr>
            <p:cNvPr id="28779" name="AutoShape 42" hidden="0"/>
            <p:cNvCxnSpPr>
              <a:cxnSpLocks noChangeShapeType="1"/>
              <a:stCxn id="28770" idx="2"/>
              <a:endCxn id="28778" idx="0"/>
            </p:cNvCxnSpPr>
            <p:nvPr isPhoto="0" userDrawn="0"/>
          </p:nvCxnSpPr>
          <p:spPr bwMode="auto">
            <a:xfrm>
              <a:off x="3384" y="2905"/>
              <a:ext cx="0" cy="88"/>
            </a:xfrm>
            <a:prstGeom prst="straightConnector1">
              <a:avLst/>
            </a:prstGeom>
            <a:noFill/>
            <a:ln w="9525">
              <a:solidFill>
                <a:schemeClr val="tx1"/>
              </a:solidFill>
              <a:round/>
              <a:headEnd/>
              <a:tailEnd/>
            </a:ln>
          </p:spPr>
        </p:cxnSp>
        <p:grpSp>
          <p:nvGrpSpPr>
            <p:cNvPr id="28780" name="Group 43" hidden="0"/>
            <p:cNvGrpSpPr/>
            <p:nvPr isPhoto="0" userDrawn="0"/>
          </p:nvGrpSpPr>
          <p:grpSpPr bwMode="auto">
            <a:xfrm>
              <a:off x="624" y="3024"/>
              <a:ext cx="1104" cy="1714"/>
              <a:chOff x="1152" y="2640"/>
              <a:chExt cx="1104" cy="1714"/>
            </a:xfrm>
          </p:grpSpPr>
          <p:sp>
            <p:nvSpPr>
              <p:cNvPr id="28785" name="Text Box 44" hidden="0"/>
              <p:cNvSpPr txBox="1">
                <a:spLocks noChangeArrowheads="1"/>
              </p:cNvSpPr>
              <p:nvPr isPhoto="0" userDrawn="0"/>
            </p:nvSpPr>
            <p:spPr bwMode="auto">
              <a:xfrm>
                <a:off x="1536" y="2640"/>
                <a:ext cx="240" cy="265"/>
              </a:xfrm>
              <a:prstGeom prst="rect">
                <a:avLst/>
              </a:prstGeom>
              <a:noFill/>
              <a:ln w="9525">
                <a:noFill/>
                <a:miter lim="800000"/>
                <a:headEnd/>
                <a:tailEnd/>
              </a:ln>
            </p:spPr>
            <p:txBody>
              <a:bodyPr>
                <a:spAutoFit/>
              </a:bodyPr>
              <a:lstStyle/>
              <a:p>
                <a:pPr algn="ctr">
                  <a:spcBef>
                    <a:spcPts val="0"/>
                  </a:spcBef>
                  <a:defRPr/>
                </a:pPr>
                <a:r>
                  <a:rPr lang="en-US" i="1"/>
                  <a:t>e</a:t>
                </a:r>
                <a:endParaRPr/>
              </a:p>
            </p:txBody>
          </p:sp>
          <p:sp>
            <p:nvSpPr>
              <p:cNvPr id="28786" name="Text Box 45" hidden="0"/>
              <p:cNvSpPr txBox="1">
                <a:spLocks noChangeArrowheads="1"/>
              </p:cNvSpPr>
              <p:nvPr isPhoto="0" userDrawn="0"/>
            </p:nvSpPr>
            <p:spPr bwMode="auto">
              <a:xfrm>
                <a:off x="1152" y="3408"/>
                <a:ext cx="240" cy="265"/>
              </a:xfrm>
              <a:prstGeom prst="rect">
                <a:avLst/>
              </a:prstGeom>
              <a:noFill/>
              <a:ln w="9525">
                <a:noFill/>
                <a:miter lim="800000"/>
                <a:headEnd/>
                <a:tailEnd/>
              </a:ln>
            </p:spPr>
            <p:txBody>
              <a:bodyPr>
                <a:spAutoFit/>
              </a:bodyPr>
              <a:lstStyle/>
              <a:p>
                <a:pPr algn="ctr">
                  <a:spcBef>
                    <a:spcPts val="0"/>
                  </a:spcBef>
                  <a:defRPr/>
                </a:pPr>
                <a:r>
                  <a:rPr lang="en-US" i="1"/>
                  <a:t>p</a:t>
                </a:r>
                <a:endParaRPr/>
              </a:p>
            </p:txBody>
          </p:sp>
          <p:sp>
            <p:nvSpPr>
              <p:cNvPr id="28787" name="Text Box 46" hidden="0"/>
              <p:cNvSpPr txBox="1">
                <a:spLocks noChangeArrowheads="1"/>
              </p:cNvSpPr>
              <p:nvPr isPhoto="0" userDrawn="0"/>
            </p:nvSpPr>
            <p:spPr bwMode="auto">
              <a:xfrm>
                <a:off x="1296" y="3024"/>
                <a:ext cx="240" cy="265"/>
              </a:xfrm>
              <a:prstGeom prst="rect">
                <a:avLst/>
              </a:prstGeom>
              <a:noFill/>
              <a:ln w="9525">
                <a:noFill/>
                <a:miter lim="800000"/>
                <a:headEnd/>
                <a:tailEnd/>
              </a:ln>
            </p:spPr>
            <p:txBody>
              <a:bodyPr>
                <a:spAutoFit/>
              </a:bodyPr>
              <a:lstStyle/>
              <a:p>
                <a:pPr algn="ctr">
                  <a:spcBef>
                    <a:spcPts val="0"/>
                  </a:spcBef>
                  <a:defRPr/>
                </a:pPr>
                <a:r>
                  <a:rPr lang="en-US" i="1"/>
                  <a:t>h</a:t>
                </a:r>
                <a:endParaRPr/>
              </a:p>
            </p:txBody>
          </p:sp>
          <p:sp>
            <p:nvSpPr>
              <p:cNvPr id="28788" name="Text Box 47" hidden="0"/>
              <p:cNvSpPr txBox="1">
                <a:spLocks noChangeArrowheads="1"/>
              </p:cNvSpPr>
              <p:nvPr isPhoto="0" userDrawn="0"/>
            </p:nvSpPr>
            <p:spPr bwMode="auto">
              <a:xfrm>
                <a:off x="1728" y="3408"/>
                <a:ext cx="240" cy="265"/>
              </a:xfrm>
              <a:prstGeom prst="rect">
                <a:avLst/>
              </a:prstGeom>
              <a:noFill/>
              <a:ln w="9525">
                <a:noFill/>
                <a:miter lim="800000"/>
                <a:headEnd/>
                <a:tailEnd/>
              </a:ln>
            </p:spPr>
            <p:txBody>
              <a:bodyPr>
                <a:spAutoFit/>
              </a:bodyPr>
              <a:lstStyle/>
              <a:p>
                <a:pPr algn="ctr">
                  <a:spcBef>
                    <a:spcPts val="0"/>
                  </a:spcBef>
                  <a:defRPr/>
                </a:pPr>
                <a:r>
                  <a:rPr lang="en-US" i="1"/>
                  <a:t>f</a:t>
                </a:r>
                <a:endParaRPr/>
              </a:p>
            </p:txBody>
          </p:sp>
          <p:sp>
            <p:nvSpPr>
              <p:cNvPr id="28789" name="Text Box 48" hidden="0"/>
              <p:cNvSpPr txBox="1">
                <a:spLocks noChangeArrowheads="1"/>
              </p:cNvSpPr>
              <p:nvPr isPhoto="0" userDrawn="0"/>
            </p:nvSpPr>
            <p:spPr bwMode="auto">
              <a:xfrm>
                <a:off x="1728" y="3024"/>
                <a:ext cx="240" cy="265"/>
              </a:xfrm>
              <a:prstGeom prst="rect">
                <a:avLst/>
              </a:prstGeom>
              <a:noFill/>
              <a:ln w="9525">
                <a:noFill/>
                <a:miter lim="800000"/>
                <a:headEnd/>
                <a:tailEnd/>
              </a:ln>
            </p:spPr>
            <p:txBody>
              <a:bodyPr>
                <a:spAutoFit/>
              </a:bodyPr>
              <a:lstStyle/>
              <a:p>
                <a:pPr algn="ctr">
                  <a:spcBef>
                    <a:spcPts val="0"/>
                  </a:spcBef>
                  <a:defRPr/>
                </a:pPr>
                <a:r>
                  <a:rPr lang="en-US" i="1"/>
                  <a:t>r</a:t>
                </a:r>
                <a:endParaRPr/>
              </a:p>
            </p:txBody>
          </p:sp>
          <p:sp>
            <p:nvSpPr>
              <p:cNvPr id="28790" name="Text Box 49" hidden="0"/>
              <p:cNvSpPr txBox="1">
                <a:spLocks noChangeArrowheads="1"/>
              </p:cNvSpPr>
              <p:nvPr isPhoto="0" userDrawn="0"/>
            </p:nvSpPr>
            <p:spPr bwMode="auto">
              <a:xfrm>
                <a:off x="1440" y="3408"/>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791" name="Text Box 50" hidden="0"/>
              <p:cNvSpPr txBox="1">
                <a:spLocks noChangeArrowheads="1"/>
              </p:cNvSpPr>
              <p:nvPr isPhoto="0" userDrawn="0"/>
            </p:nvSpPr>
            <p:spPr bwMode="auto">
              <a:xfrm>
                <a:off x="1152" y="3753"/>
                <a:ext cx="240" cy="265"/>
              </a:xfrm>
              <a:prstGeom prst="rect">
                <a:avLst/>
              </a:prstGeom>
              <a:noFill/>
              <a:ln w="9525">
                <a:noFill/>
                <a:miter lim="800000"/>
                <a:headEnd/>
                <a:tailEnd/>
              </a:ln>
            </p:spPr>
            <p:txBody>
              <a:bodyPr>
                <a:spAutoFit/>
              </a:bodyPr>
              <a:lstStyle/>
              <a:p>
                <a:pPr algn="ctr">
                  <a:spcBef>
                    <a:spcPts val="0"/>
                  </a:spcBef>
                  <a:defRPr/>
                </a:pPr>
                <a:r>
                  <a:rPr lang="en-US" i="1"/>
                  <a:t>q</a:t>
                </a:r>
                <a:endParaRPr/>
              </a:p>
            </p:txBody>
          </p:sp>
          <p:sp>
            <p:nvSpPr>
              <p:cNvPr id="28792" name="Text Box 51" hidden="0"/>
              <p:cNvSpPr txBox="1">
                <a:spLocks noChangeArrowheads="1"/>
              </p:cNvSpPr>
              <p:nvPr isPhoto="0" userDrawn="0"/>
            </p:nvSpPr>
            <p:spPr bwMode="auto">
              <a:xfrm>
                <a:off x="1584" y="3753"/>
                <a:ext cx="240" cy="265"/>
              </a:xfrm>
              <a:prstGeom prst="rect">
                <a:avLst/>
              </a:prstGeom>
              <a:noFill/>
              <a:ln w="9525">
                <a:noFill/>
                <a:miter lim="800000"/>
                <a:headEnd/>
                <a:tailEnd/>
              </a:ln>
            </p:spPr>
            <p:txBody>
              <a:bodyPr>
                <a:spAutoFit/>
              </a:bodyPr>
              <a:lstStyle/>
              <a:p>
                <a:pPr algn="ctr">
                  <a:spcBef>
                    <a:spcPts val="0"/>
                  </a:spcBef>
                  <a:defRPr/>
                </a:pPr>
                <a:r>
                  <a:rPr lang="en-US" i="1"/>
                  <a:t>c</a:t>
                </a:r>
                <a:endParaRPr/>
              </a:p>
            </p:txBody>
          </p:sp>
          <p:sp>
            <p:nvSpPr>
              <p:cNvPr id="28793" name="Text Box 52" hidden="0"/>
              <p:cNvSpPr txBox="1">
                <a:spLocks noChangeArrowheads="1"/>
              </p:cNvSpPr>
              <p:nvPr isPhoto="0" userDrawn="0"/>
            </p:nvSpPr>
            <p:spPr bwMode="auto">
              <a:xfrm>
                <a:off x="1776" y="3792"/>
                <a:ext cx="480" cy="243"/>
              </a:xfrm>
              <a:prstGeom prst="rect">
                <a:avLst/>
              </a:prstGeom>
              <a:noFill/>
              <a:ln w="9525">
                <a:noFill/>
                <a:miter lim="800000"/>
                <a:headEnd/>
                <a:tailEnd/>
              </a:ln>
            </p:spPr>
            <p:txBody>
              <a:bodyPr>
                <a:spAutoFit/>
              </a:bodyPr>
              <a:lstStyle/>
              <a:p>
                <a:pPr algn="ctr">
                  <a:spcBef>
                    <a:spcPts val="0"/>
                  </a:spcBef>
                  <a:defRPr/>
                </a:pPr>
                <a:r>
                  <a:rPr lang="en-US" sz="1600"/>
                  <a:t>G</a:t>
                </a:r>
                <a:endParaRPr/>
              </a:p>
            </p:txBody>
          </p:sp>
          <p:sp>
            <p:nvSpPr>
              <p:cNvPr id="28794" name="Text Box 53" hidden="0"/>
              <p:cNvSpPr txBox="1">
                <a:spLocks noChangeArrowheads="1"/>
              </p:cNvSpPr>
              <p:nvPr isPhoto="0" userDrawn="0"/>
            </p:nvSpPr>
            <p:spPr bwMode="auto">
              <a:xfrm>
                <a:off x="1584" y="4089"/>
                <a:ext cx="240" cy="265"/>
              </a:xfrm>
              <a:prstGeom prst="rect">
                <a:avLst/>
              </a:prstGeom>
              <a:noFill/>
              <a:ln w="9525">
                <a:noFill/>
                <a:miter lim="800000"/>
                <a:headEnd/>
                <a:tailEnd/>
              </a:ln>
            </p:spPr>
            <p:txBody>
              <a:bodyPr>
                <a:spAutoFit/>
              </a:bodyPr>
              <a:lstStyle/>
              <a:p>
                <a:pPr algn="ctr">
                  <a:spcBef>
                    <a:spcPts val="0"/>
                  </a:spcBef>
                  <a:defRPr/>
                </a:pPr>
                <a:r>
                  <a:rPr lang="en-US" i="1"/>
                  <a:t>a</a:t>
                </a:r>
                <a:endParaRPr/>
              </a:p>
            </p:txBody>
          </p:sp>
          <p:cxnSp>
            <p:nvCxnSpPr>
              <p:cNvPr id="28795" name="AutoShape 54" hidden="0"/>
              <p:cNvCxnSpPr>
                <a:cxnSpLocks noChangeShapeType="1"/>
                <a:stCxn id="28785" idx="2"/>
                <a:endCxn id="28787" idx="0"/>
              </p:cNvCxnSpPr>
              <p:nvPr isPhoto="0" userDrawn="0"/>
            </p:nvCxnSpPr>
            <p:spPr bwMode="auto">
              <a:xfrm flipH="1">
                <a:off x="1416" y="2905"/>
                <a:ext cx="240" cy="119"/>
              </a:xfrm>
              <a:prstGeom prst="straightConnector1">
                <a:avLst/>
              </a:prstGeom>
              <a:noFill/>
              <a:ln w="9525">
                <a:solidFill>
                  <a:schemeClr val="tx1"/>
                </a:solidFill>
                <a:round/>
                <a:headEnd/>
                <a:tailEnd/>
              </a:ln>
            </p:spPr>
          </p:cxnSp>
          <p:cxnSp>
            <p:nvCxnSpPr>
              <p:cNvPr id="28796" name="AutoShape 55" hidden="0"/>
              <p:cNvCxnSpPr>
                <a:cxnSpLocks noChangeShapeType="1"/>
                <a:stCxn id="28785" idx="2"/>
                <a:endCxn id="28789" idx="0"/>
              </p:cNvCxnSpPr>
              <p:nvPr isPhoto="0" userDrawn="0"/>
            </p:nvCxnSpPr>
            <p:spPr bwMode="auto">
              <a:xfrm>
                <a:off x="1656" y="2905"/>
                <a:ext cx="192" cy="119"/>
              </a:xfrm>
              <a:prstGeom prst="straightConnector1">
                <a:avLst/>
              </a:prstGeom>
              <a:noFill/>
              <a:ln w="9525">
                <a:solidFill>
                  <a:schemeClr val="tx1"/>
                </a:solidFill>
                <a:round/>
                <a:headEnd/>
                <a:tailEnd/>
              </a:ln>
            </p:spPr>
          </p:cxnSp>
          <p:cxnSp>
            <p:nvCxnSpPr>
              <p:cNvPr id="28797" name="AutoShape 56" hidden="0"/>
              <p:cNvCxnSpPr>
                <a:cxnSpLocks noChangeShapeType="1"/>
                <a:stCxn id="28787" idx="2"/>
                <a:endCxn id="28786" idx="0"/>
              </p:cNvCxnSpPr>
              <p:nvPr isPhoto="0" userDrawn="0"/>
            </p:nvCxnSpPr>
            <p:spPr bwMode="auto">
              <a:xfrm flipH="1">
                <a:off x="1272" y="3289"/>
                <a:ext cx="144" cy="119"/>
              </a:xfrm>
              <a:prstGeom prst="straightConnector1">
                <a:avLst/>
              </a:prstGeom>
              <a:noFill/>
              <a:ln w="9525">
                <a:solidFill>
                  <a:schemeClr val="tx1"/>
                </a:solidFill>
                <a:round/>
                <a:headEnd/>
                <a:tailEnd/>
              </a:ln>
            </p:spPr>
          </p:cxnSp>
          <p:cxnSp>
            <p:nvCxnSpPr>
              <p:cNvPr id="28798" name="AutoShape 57" hidden="0"/>
              <p:cNvCxnSpPr>
                <a:cxnSpLocks noChangeShapeType="1"/>
                <a:stCxn id="28787" idx="2"/>
                <a:endCxn id="28790" idx="0"/>
              </p:cNvCxnSpPr>
              <p:nvPr isPhoto="0" userDrawn="0"/>
            </p:nvCxnSpPr>
            <p:spPr bwMode="auto">
              <a:xfrm>
                <a:off x="1416" y="3289"/>
                <a:ext cx="144" cy="119"/>
              </a:xfrm>
              <a:prstGeom prst="straightConnector1">
                <a:avLst/>
              </a:prstGeom>
              <a:noFill/>
              <a:ln w="9525">
                <a:solidFill>
                  <a:schemeClr val="tx1"/>
                </a:solidFill>
                <a:round/>
                <a:headEnd/>
                <a:tailEnd/>
              </a:ln>
            </p:spPr>
          </p:cxnSp>
          <p:cxnSp>
            <p:nvCxnSpPr>
              <p:cNvPr id="28799" name="AutoShape 58" hidden="0"/>
              <p:cNvCxnSpPr>
                <a:cxnSpLocks noChangeShapeType="1"/>
                <a:stCxn id="28789" idx="2"/>
                <a:endCxn id="28788" idx="0"/>
              </p:cNvCxnSpPr>
              <p:nvPr isPhoto="0" userDrawn="0"/>
            </p:nvCxnSpPr>
            <p:spPr bwMode="auto">
              <a:xfrm>
                <a:off x="1848" y="3289"/>
                <a:ext cx="0" cy="119"/>
              </a:xfrm>
              <a:prstGeom prst="straightConnector1">
                <a:avLst/>
              </a:prstGeom>
              <a:noFill/>
              <a:ln w="9525">
                <a:solidFill>
                  <a:schemeClr val="tx1"/>
                </a:solidFill>
                <a:round/>
                <a:headEnd/>
                <a:tailEnd/>
              </a:ln>
            </p:spPr>
          </p:cxnSp>
          <p:cxnSp>
            <p:nvCxnSpPr>
              <p:cNvPr id="28800" name="AutoShape 59" hidden="0"/>
              <p:cNvCxnSpPr>
                <a:cxnSpLocks noChangeShapeType="1"/>
                <a:stCxn id="28786" idx="2"/>
                <a:endCxn id="28791" idx="0"/>
              </p:cNvCxnSpPr>
              <p:nvPr isPhoto="0" userDrawn="0"/>
            </p:nvCxnSpPr>
            <p:spPr bwMode="auto">
              <a:xfrm>
                <a:off x="1272" y="3673"/>
                <a:ext cx="0" cy="80"/>
              </a:xfrm>
              <a:prstGeom prst="straightConnector1">
                <a:avLst/>
              </a:prstGeom>
              <a:noFill/>
              <a:ln w="9525">
                <a:solidFill>
                  <a:schemeClr val="tx1"/>
                </a:solidFill>
                <a:round/>
                <a:headEnd/>
                <a:tailEnd/>
              </a:ln>
            </p:spPr>
          </p:cxnSp>
          <p:cxnSp>
            <p:nvCxnSpPr>
              <p:cNvPr id="28801" name="AutoShape 60" hidden="0"/>
              <p:cNvCxnSpPr>
                <a:cxnSpLocks noChangeShapeType="1"/>
                <a:stCxn id="28788" idx="2"/>
                <a:endCxn id="28792" idx="0"/>
              </p:cNvCxnSpPr>
              <p:nvPr isPhoto="0" userDrawn="0"/>
            </p:nvCxnSpPr>
            <p:spPr bwMode="auto">
              <a:xfrm flipH="1">
                <a:off x="1704" y="3673"/>
                <a:ext cx="144" cy="80"/>
              </a:xfrm>
              <a:prstGeom prst="straightConnector1">
                <a:avLst/>
              </a:prstGeom>
              <a:noFill/>
              <a:ln w="9525">
                <a:solidFill>
                  <a:schemeClr val="tx1"/>
                </a:solidFill>
                <a:round/>
                <a:headEnd/>
                <a:tailEnd/>
              </a:ln>
            </p:spPr>
          </p:cxnSp>
          <p:cxnSp>
            <p:nvCxnSpPr>
              <p:cNvPr id="28802" name="AutoShape 61" hidden="0"/>
              <p:cNvCxnSpPr>
                <a:cxnSpLocks noChangeShapeType="1"/>
                <a:stCxn id="28788" idx="2"/>
                <a:endCxn id="28793" idx="0"/>
              </p:cNvCxnSpPr>
              <p:nvPr isPhoto="0" userDrawn="0"/>
            </p:nvCxnSpPr>
            <p:spPr bwMode="auto">
              <a:xfrm>
                <a:off x="1848" y="3673"/>
                <a:ext cx="168" cy="119"/>
              </a:xfrm>
              <a:prstGeom prst="straightConnector1">
                <a:avLst/>
              </a:prstGeom>
              <a:noFill/>
              <a:ln w="9525">
                <a:solidFill>
                  <a:schemeClr val="tx1"/>
                </a:solidFill>
                <a:round/>
                <a:headEnd/>
                <a:tailEnd/>
              </a:ln>
            </p:spPr>
          </p:cxnSp>
          <p:cxnSp>
            <p:nvCxnSpPr>
              <p:cNvPr id="28803" name="AutoShape 62" hidden="0"/>
              <p:cNvCxnSpPr>
                <a:cxnSpLocks noChangeShapeType="1"/>
                <a:stCxn id="28792" idx="2"/>
                <a:endCxn id="28794" idx="0"/>
              </p:cNvCxnSpPr>
              <p:nvPr isPhoto="0" userDrawn="0"/>
            </p:nvCxnSpPr>
            <p:spPr bwMode="auto">
              <a:xfrm>
                <a:off x="1704" y="4018"/>
                <a:ext cx="0" cy="71"/>
              </a:xfrm>
              <a:prstGeom prst="straightConnector1">
                <a:avLst/>
              </a:prstGeom>
              <a:noFill/>
              <a:ln w="9525">
                <a:solidFill>
                  <a:schemeClr val="tx1"/>
                </a:solidFill>
                <a:round/>
                <a:headEnd/>
                <a:tailEnd/>
              </a:ln>
            </p:spPr>
          </p:cxnSp>
        </p:grpSp>
        <p:cxnSp>
          <p:nvCxnSpPr>
            <p:cNvPr id="28781" name="AutoShape 63" hidden="0"/>
            <p:cNvCxnSpPr>
              <a:cxnSpLocks noChangeShapeType="1"/>
              <a:stCxn id="28769" idx="2"/>
              <a:endCxn id="28785" idx="0"/>
            </p:cNvCxnSpPr>
            <p:nvPr isPhoto="0" userDrawn="0"/>
          </p:nvCxnSpPr>
          <p:spPr bwMode="auto">
            <a:xfrm>
              <a:off x="504" y="2953"/>
              <a:ext cx="624" cy="71"/>
            </a:xfrm>
            <a:prstGeom prst="straightConnector1">
              <a:avLst/>
            </a:prstGeom>
            <a:noFill/>
            <a:ln w="9525">
              <a:solidFill>
                <a:schemeClr val="tx1"/>
              </a:solidFill>
              <a:round/>
              <a:headEnd/>
              <a:tailEnd/>
            </a:ln>
          </p:spPr>
        </p:cxnSp>
        <p:cxnSp>
          <p:nvCxnSpPr>
            <p:cNvPr id="28782" name="AutoShape 64" hidden="0"/>
            <p:cNvCxnSpPr>
              <a:cxnSpLocks noChangeShapeType="1"/>
              <a:stCxn id="28766" idx="2"/>
              <a:endCxn id="28769" idx="0"/>
            </p:cNvCxnSpPr>
            <p:nvPr isPhoto="0" userDrawn="0"/>
          </p:nvCxnSpPr>
          <p:spPr bwMode="auto">
            <a:xfrm flipH="1">
              <a:off x="504" y="2575"/>
              <a:ext cx="1536" cy="113"/>
            </a:xfrm>
            <a:prstGeom prst="straightConnector1">
              <a:avLst/>
            </a:prstGeom>
            <a:noFill/>
            <a:ln w="9525">
              <a:solidFill>
                <a:schemeClr val="tx1"/>
              </a:solidFill>
              <a:round/>
              <a:headEnd/>
              <a:tailEnd/>
            </a:ln>
          </p:spPr>
        </p:cxnSp>
        <p:cxnSp>
          <p:nvCxnSpPr>
            <p:cNvPr id="28783" name="AutoShape 65" hidden="0"/>
            <p:cNvCxnSpPr>
              <a:cxnSpLocks noChangeShapeType="1"/>
              <a:stCxn id="28766" idx="2"/>
              <a:endCxn id="28804" idx="0"/>
            </p:cNvCxnSpPr>
            <p:nvPr isPhoto="0" userDrawn="0"/>
          </p:nvCxnSpPr>
          <p:spPr bwMode="auto">
            <a:xfrm>
              <a:off x="2040" y="2575"/>
              <a:ext cx="240" cy="65"/>
            </a:xfrm>
            <a:prstGeom prst="straightConnector1">
              <a:avLst/>
            </a:prstGeom>
            <a:noFill/>
            <a:ln w="9525">
              <a:solidFill>
                <a:schemeClr val="tx1"/>
              </a:solidFill>
              <a:round/>
              <a:headEnd/>
              <a:tailEnd/>
            </a:ln>
          </p:spPr>
        </p:cxnSp>
        <p:cxnSp>
          <p:nvCxnSpPr>
            <p:cNvPr id="28784" name="AutoShape 66" hidden="0"/>
            <p:cNvCxnSpPr>
              <a:cxnSpLocks noChangeShapeType="1"/>
              <a:stCxn id="28766" idx="2"/>
              <a:endCxn id="28770" idx="0"/>
            </p:cNvCxnSpPr>
            <p:nvPr isPhoto="0" userDrawn="0"/>
          </p:nvCxnSpPr>
          <p:spPr bwMode="auto">
            <a:xfrm>
              <a:off x="2040" y="2575"/>
              <a:ext cx="1344" cy="65"/>
            </a:xfrm>
            <a:prstGeom prst="straightConnector1">
              <a:avLst/>
            </a:prstGeom>
            <a:noFill/>
            <a:ln w="9525">
              <a:solidFill>
                <a:schemeClr val="tx1"/>
              </a:solidFill>
              <a:round/>
              <a:headEnd/>
              <a:tailEnd/>
            </a:ln>
          </p:spPr>
        </p:cxnSp>
      </p:grpSp>
      <p:sp>
        <p:nvSpPr>
          <p:cNvPr id="28677" name="Line 67" hidden="0"/>
          <p:cNvSpPr>
            <a:spLocks noChangeShapeType="1"/>
          </p:cNvSpPr>
          <p:nvPr isPhoto="0" userDrawn="0"/>
        </p:nvSpPr>
        <p:spPr bwMode="auto">
          <a:xfrm>
            <a:off x="3" y="3276600"/>
            <a:ext cx="12191999" cy="0"/>
          </a:xfrm>
          <a:prstGeom prst="line">
            <a:avLst/>
          </a:prstGeom>
          <a:noFill/>
          <a:ln w="9525">
            <a:solidFill>
              <a:schemeClr val="tx1"/>
            </a:solidFill>
            <a:round/>
            <a:headEnd/>
            <a:tailEnd/>
          </a:ln>
        </p:spPr>
        <p:txBody>
          <a:bodyPr lIns="91432" tIns="45718" rIns="91432" bIns="45718"/>
          <a:lstStyle/>
          <a:p>
            <a:pPr>
              <a:defRPr/>
            </a:pPr>
            <a:endParaRPr lang="en-US"/>
          </a:p>
        </p:txBody>
      </p:sp>
      <p:sp>
        <p:nvSpPr>
          <p:cNvPr id="805956" name="Oval 68" hidden="0"/>
          <p:cNvSpPr>
            <a:spLocks noChangeArrowheads="1"/>
          </p:cNvSpPr>
          <p:nvPr isPhoto="0" userDrawn="0"/>
        </p:nvSpPr>
        <p:spPr bwMode="auto">
          <a:xfrm>
            <a:off x="6243639" y="34258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28679" name="Oval 69" hidden="0"/>
          <p:cNvSpPr>
            <a:spLocks noChangeArrowheads="1"/>
          </p:cNvSpPr>
          <p:nvPr isPhoto="0" userDrawn="0"/>
        </p:nvSpPr>
        <p:spPr bwMode="auto">
          <a:xfrm>
            <a:off x="6245230" y="342741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58" name="Oval 70" hidden="0"/>
          <p:cNvSpPr>
            <a:spLocks noChangeArrowheads="1"/>
          </p:cNvSpPr>
          <p:nvPr isPhoto="0" userDrawn="0"/>
        </p:nvSpPr>
        <p:spPr bwMode="auto">
          <a:xfrm>
            <a:off x="3833815" y="3921125"/>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59" name="Oval 71" hidden="0"/>
          <p:cNvSpPr>
            <a:spLocks noChangeArrowheads="1"/>
          </p:cNvSpPr>
          <p:nvPr isPhoto="0" userDrawn="0"/>
        </p:nvSpPr>
        <p:spPr bwMode="auto">
          <a:xfrm>
            <a:off x="6627815" y="3854451"/>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60" name="Oval 72" hidden="0"/>
          <p:cNvSpPr>
            <a:spLocks noChangeArrowheads="1"/>
          </p:cNvSpPr>
          <p:nvPr isPhoto="0" userDrawn="0"/>
        </p:nvSpPr>
        <p:spPr bwMode="auto">
          <a:xfrm>
            <a:off x="8372480" y="3870326"/>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28683" name="Text Box 73" hidden="0"/>
          <p:cNvSpPr txBox="1">
            <a:spLocks noChangeArrowheads="1"/>
          </p:cNvSpPr>
          <p:nvPr isPhoto="0" userDrawn="0"/>
        </p:nvSpPr>
        <p:spPr bwMode="auto">
          <a:xfrm>
            <a:off x="381002" y="1447800"/>
            <a:ext cx="2928937" cy="1338824"/>
          </a:xfrm>
          <a:prstGeom prst="rect">
            <a:avLst/>
          </a:prstGeom>
          <a:noFill/>
          <a:ln w="9525">
            <a:noFill/>
            <a:miter lim="800000"/>
            <a:headEnd/>
            <a:tailEnd/>
          </a:ln>
        </p:spPr>
        <p:txBody>
          <a:bodyPr wrap="square" lIns="91432" tIns="45718" rIns="91432" bIns="45718">
            <a:spAutoFit/>
          </a:bodyPr>
          <a:lstStyle/>
          <a:p>
            <a:pPr>
              <a:spcBef>
                <a:spcPts val="0"/>
              </a:spcBef>
              <a:defRPr/>
            </a:pPr>
            <a:r>
              <a:rPr lang="en-US" i="1"/>
              <a:t>Strategy: expand a cheapest </a:t>
            </a:r>
            <a:r>
              <a:rPr lang="en-US" i="1"/>
              <a:t>node first:</a:t>
            </a:r>
            <a:endParaRPr/>
          </a:p>
          <a:p>
            <a:pPr>
              <a:spcBef>
                <a:spcPts val="0"/>
              </a:spcBef>
              <a:defRPr/>
            </a:pPr>
            <a:r>
              <a:rPr lang="en-US" i="1"/>
              <a:t>Fringe is a priority queue (priority: cumulative cost)</a:t>
            </a:r>
            <a:endParaRPr/>
          </a:p>
        </p:txBody>
      </p:sp>
      <p:grpSp>
        <p:nvGrpSpPr>
          <p:cNvPr id="28684" name="Group 74" hidden="0"/>
          <p:cNvGrpSpPr/>
          <p:nvPr isPhoto="0" userDrawn="0"/>
        </p:nvGrpSpPr>
        <p:grpSpPr bwMode="auto">
          <a:xfrm>
            <a:off x="4572001" y="1270001"/>
            <a:ext cx="3205163" cy="1768475"/>
            <a:chOff x="816" y="1056"/>
            <a:chExt cx="4176" cy="2304"/>
          </a:xfrm>
        </p:grpSpPr>
        <p:grpSp>
          <p:nvGrpSpPr>
            <p:cNvPr id="28736" name="Group 75" hidden="0"/>
            <p:cNvGrpSpPr/>
            <p:nvPr isPhoto="0" userDrawn="0"/>
          </p:nvGrpSpPr>
          <p:grpSpPr bwMode="auto">
            <a:xfrm>
              <a:off x="816" y="1056"/>
              <a:ext cx="4176" cy="2304"/>
              <a:chOff x="336" y="576"/>
              <a:chExt cx="4848" cy="2784"/>
            </a:xfrm>
          </p:grpSpPr>
          <p:sp>
            <p:nvSpPr>
              <p:cNvPr id="28738" name="AutoShape 76" hidden="0"/>
              <p:cNvSpPr>
                <a:spLocks noChangeArrowheads="1"/>
              </p:cNvSpPr>
              <p:nvPr isPhoto="0" userDrawn="0"/>
            </p:nvSpPr>
            <p:spPr bwMode="auto">
              <a:xfrm>
                <a:off x="336" y="2208"/>
                <a:ext cx="480" cy="480"/>
              </a:xfrm>
              <a:prstGeom prst="flowChartConnector">
                <a:avLst/>
              </a:prstGeom>
              <a:noFill/>
              <a:ln w="12700">
                <a:solidFill>
                  <a:schemeClr val="tx1"/>
                </a:solidFill>
                <a:round/>
                <a:headEnd/>
                <a:tailEnd/>
              </a:ln>
            </p:spPr>
            <p:txBody>
              <a:bodyPr wrap="none" anchor="ctr"/>
              <a:lstStyle/>
              <a:p>
                <a:pPr algn="ctr">
                  <a:defRPr/>
                </a:pPr>
                <a:r>
                  <a:rPr lang="en-US"/>
                  <a:t>S</a:t>
                </a:r>
                <a:endParaRPr/>
              </a:p>
            </p:txBody>
          </p:sp>
          <p:sp>
            <p:nvSpPr>
              <p:cNvPr id="28739" name="AutoShape 77" hidden="0"/>
              <p:cNvSpPr>
                <a:spLocks noChangeArrowheads="1"/>
              </p:cNvSpPr>
              <p:nvPr isPhoto="0" userDrawn="0"/>
            </p:nvSpPr>
            <p:spPr bwMode="auto">
              <a:xfrm>
                <a:off x="4703" y="576"/>
                <a:ext cx="480" cy="480"/>
              </a:xfrm>
              <a:prstGeom prst="flowChartConnector">
                <a:avLst/>
              </a:prstGeom>
              <a:noFill/>
              <a:ln w="12700">
                <a:solidFill>
                  <a:schemeClr val="tx1"/>
                </a:solidFill>
                <a:round/>
                <a:headEnd/>
                <a:tailEnd/>
              </a:ln>
            </p:spPr>
            <p:txBody>
              <a:bodyPr wrap="none" anchor="ctr"/>
              <a:lstStyle/>
              <a:p>
                <a:pPr algn="ctr">
                  <a:defRPr/>
                </a:pPr>
                <a:r>
                  <a:rPr lang="en-US"/>
                  <a:t>G</a:t>
                </a:r>
                <a:endParaRPr/>
              </a:p>
            </p:txBody>
          </p:sp>
          <p:sp>
            <p:nvSpPr>
              <p:cNvPr id="28740" name="AutoShape 78" hidden="0"/>
              <p:cNvSpPr>
                <a:spLocks noChangeArrowheads="1"/>
              </p:cNvSpPr>
              <p:nvPr isPhoto="0" userDrawn="0"/>
            </p:nvSpPr>
            <p:spPr bwMode="auto">
              <a:xfrm>
                <a:off x="1728" y="1776"/>
                <a:ext cx="480" cy="480"/>
              </a:xfrm>
              <a:prstGeom prst="flowChartConnector">
                <a:avLst/>
              </a:prstGeom>
              <a:noFill/>
              <a:ln w="12700">
                <a:solidFill>
                  <a:schemeClr val="tx1"/>
                </a:solidFill>
                <a:round/>
                <a:headEnd/>
                <a:tailEnd/>
              </a:ln>
            </p:spPr>
            <p:txBody>
              <a:bodyPr wrap="none" anchor="ctr"/>
              <a:lstStyle/>
              <a:p>
                <a:pPr algn="ctr">
                  <a:defRPr/>
                </a:pPr>
                <a:r>
                  <a:rPr lang="en-US" sz="1500" i="1"/>
                  <a:t>d</a:t>
                </a:r>
                <a:endParaRPr/>
              </a:p>
            </p:txBody>
          </p:sp>
          <p:sp>
            <p:nvSpPr>
              <p:cNvPr id="28741" name="AutoShape 79" hidden="0"/>
              <p:cNvSpPr>
                <a:spLocks noChangeArrowheads="1"/>
              </p:cNvSpPr>
              <p:nvPr isPhoto="0" userDrawn="0"/>
            </p:nvSpPr>
            <p:spPr bwMode="auto">
              <a:xfrm>
                <a:off x="720" y="1056"/>
                <a:ext cx="480" cy="480"/>
              </a:xfrm>
              <a:prstGeom prst="flowChartConnector">
                <a:avLst/>
              </a:prstGeom>
              <a:noFill/>
              <a:ln w="12700">
                <a:solidFill>
                  <a:schemeClr val="tx1"/>
                </a:solidFill>
                <a:round/>
                <a:headEnd/>
                <a:tailEnd/>
              </a:ln>
            </p:spPr>
            <p:txBody>
              <a:bodyPr wrap="none" anchor="ctr"/>
              <a:lstStyle/>
              <a:p>
                <a:pPr algn="ctr">
                  <a:defRPr/>
                </a:pPr>
                <a:r>
                  <a:rPr lang="en-US" sz="1500" i="1"/>
                  <a:t>b</a:t>
                </a:r>
                <a:endParaRPr/>
              </a:p>
            </p:txBody>
          </p:sp>
          <p:sp>
            <p:nvSpPr>
              <p:cNvPr id="28742" name="AutoShape 80" hidden="0"/>
              <p:cNvSpPr>
                <a:spLocks noChangeArrowheads="1"/>
              </p:cNvSpPr>
              <p:nvPr isPhoto="0" userDrawn="0"/>
            </p:nvSpPr>
            <p:spPr bwMode="auto">
              <a:xfrm>
                <a:off x="1200" y="2736"/>
                <a:ext cx="480" cy="480"/>
              </a:xfrm>
              <a:prstGeom prst="flowChartConnector">
                <a:avLst/>
              </a:prstGeom>
              <a:noFill/>
              <a:ln w="12700">
                <a:solidFill>
                  <a:schemeClr val="tx1"/>
                </a:solidFill>
                <a:round/>
                <a:headEnd/>
                <a:tailEnd/>
              </a:ln>
            </p:spPr>
            <p:txBody>
              <a:bodyPr wrap="none" anchor="ctr"/>
              <a:lstStyle/>
              <a:p>
                <a:pPr algn="ctr">
                  <a:defRPr/>
                </a:pPr>
                <a:r>
                  <a:rPr lang="en-US" sz="1500" i="1"/>
                  <a:t>p</a:t>
                </a:r>
                <a:endParaRPr/>
              </a:p>
            </p:txBody>
          </p:sp>
          <p:sp>
            <p:nvSpPr>
              <p:cNvPr id="28743" name="AutoShape 81" hidden="0"/>
              <p:cNvSpPr>
                <a:spLocks noChangeArrowheads="1"/>
              </p:cNvSpPr>
              <p:nvPr isPhoto="0" userDrawn="0"/>
            </p:nvSpPr>
            <p:spPr bwMode="auto">
              <a:xfrm>
                <a:off x="2351" y="2880"/>
                <a:ext cx="480" cy="480"/>
              </a:xfrm>
              <a:prstGeom prst="flowChartConnector">
                <a:avLst/>
              </a:prstGeom>
              <a:noFill/>
              <a:ln w="12700">
                <a:solidFill>
                  <a:schemeClr val="tx1"/>
                </a:solidFill>
                <a:round/>
                <a:headEnd/>
                <a:tailEnd/>
              </a:ln>
            </p:spPr>
            <p:txBody>
              <a:bodyPr wrap="none" anchor="ctr"/>
              <a:lstStyle/>
              <a:p>
                <a:pPr algn="ctr">
                  <a:defRPr/>
                </a:pPr>
                <a:r>
                  <a:rPr lang="en-US" sz="1500" i="1"/>
                  <a:t>q</a:t>
                </a:r>
                <a:endParaRPr/>
              </a:p>
            </p:txBody>
          </p:sp>
          <p:sp>
            <p:nvSpPr>
              <p:cNvPr id="28744" name="AutoShape 82" hidden="0"/>
              <p:cNvSpPr>
                <a:spLocks noChangeArrowheads="1"/>
              </p:cNvSpPr>
              <p:nvPr isPhoto="0" userDrawn="0"/>
            </p:nvSpPr>
            <p:spPr bwMode="auto">
              <a:xfrm>
                <a:off x="2880" y="1008"/>
                <a:ext cx="480" cy="480"/>
              </a:xfrm>
              <a:prstGeom prst="flowChartConnector">
                <a:avLst/>
              </a:prstGeom>
              <a:noFill/>
              <a:ln w="12700">
                <a:solidFill>
                  <a:schemeClr val="tx1"/>
                </a:solidFill>
                <a:round/>
                <a:headEnd/>
                <a:tailEnd/>
              </a:ln>
            </p:spPr>
            <p:txBody>
              <a:bodyPr wrap="none" anchor="ctr"/>
              <a:lstStyle/>
              <a:p>
                <a:pPr algn="ctr">
                  <a:defRPr/>
                </a:pPr>
                <a:r>
                  <a:rPr lang="en-US" sz="1500" i="1"/>
                  <a:t>c</a:t>
                </a:r>
                <a:endParaRPr/>
              </a:p>
            </p:txBody>
          </p:sp>
          <p:sp>
            <p:nvSpPr>
              <p:cNvPr id="28745" name="AutoShape 83" hidden="0"/>
              <p:cNvSpPr>
                <a:spLocks noChangeArrowheads="1"/>
              </p:cNvSpPr>
              <p:nvPr isPhoto="0" userDrawn="0"/>
            </p:nvSpPr>
            <p:spPr bwMode="auto">
              <a:xfrm>
                <a:off x="3552" y="1584"/>
                <a:ext cx="480" cy="480"/>
              </a:xfrm>
              <a:prstGeom prst="flowChartConnector">
                <a:avLst/>
              </a:prstGeom>
              <a:noFill/>
              <a:ln w="12700">
                <a:solidFill>
                  <a:schemeClr val="tx1"/>
                </a:solidFill>
                <a:round/>
                <a:headEnd/>
                <a:tailEnd/>
              </a:ln>
            </p:spPr>
            <p:txBody>
              <a:bodyPr wrap="none" anchor="ctr"/>
              <a:lstStyle/>
              <a:p>
                <a:pPr algn="ctr">
                  <a:defRPr/>
                </a:pPr>
                <a:r>
                  <a:rPr lang="en-US" sz="1500" i="1"/>
                  <a:t>e</a:t>
                </a:r>
                <a:endParaRPr/>
              </a:p>
            </p:txBody>
          </p:sp>
          <p:sp>
            <p:nvSpPr>
              <p:cNvPr id="28746" name="AutoShape 84" hidden="0"/>
              <p:cNvSpPr>
                <a:spLocks noChangeArrowheads="1"/>
              </p:cNvSpPr>
              <p:nvPr isPhoto="0" userDrawn="0"/>
            </p:nvSpPr>
            <p:spPr bwMode="auto">
              <a:xfrm>
                <a:off x="3168" y="2256"/>
                <a:ext cx="480" cy="480"/>
              </a:xfrm>
              <a:prstGeom prst="flowChartConnector">
                <a:avLst/>
              </a:prstGeom>
              <a:noFill/>
              <a:ln w="12700">
                <a:solidFill>
                  <a:schemeClr val="tx1"/>
                </a:solidFill>
                <a:round/>
                <a:headEnd/>
                <a:tailEnd/>
              </a:ln>
            </p:spPr>
            <p:txBody>
              <a:bodyPr wrap="none" anchor="ctr"/>
              <a:lstStyle/>
              <a:p>
                <a:pPr algn="ctr">
                  <a:defRPr/>
                </a:pPr>
                <a:r>
                  <a:rPr lang="en-US" sz="1500" i="1"/>
                  <a:t>h</a:t>
                </a:r>
                <a:endParaRPr/>
              </a:p>
            </p:txBody>
          </p:sp>
          <p:sp>
            <p:nvSpPr>
              <p:cNvPr id="28747" name="AutoShape 85" hidden="0"/>
              <p:cNvSpPr>
                <a:spLocks noChangeArrowheads="1"/>
              </p:cNvSpPr>
              <p:nvPr isPhoto="0" userDrawn="0"/>
            </p:nvSpPr>
            <p:spPr bwMode="auto">
              <a:xfrm>
                <a:off x="1584" y="624"/>
                <a:ext cx="480" cy="480"/>
              </a:xfrm>
              <a:prstGeom prst="flowChartConnector">
                <a:avLst/>
              </a:prstGeom>
              <a:noFill/>
              <a:ln w="12700">
                <a:solidFill>
                  <a:schemeClr val="tx1"/>
                </a:solidFill>
                <a:round/>
                <a:headEnd/>
                <a:tailEnd/>
              </a:ln>
            </p:spPr>
            <p:txBody>
              <a:bodyPr wrap="none" anchor="ctr"/>
              <a:lstStyle/>
              <a:p>
                <a:pPr algn="ctr">
                  <a:defRPr/>
                </a:pPr>
                <a:r>
                  <a:rPr lang="en-US" sz="1500" i="1"/>
                  <a:t>a</a:t>
                </a:r>
                <a:endParaRPr/>
              </a:p>
            </p:txBody>
          </p:sp>
          <p:sp>
            <p:nvSpPr>
              <p:cNvPr id="28748" name="AutoShape 86" hidden="0"/>
              <p:cNvSpPr>
                <a:spLocks noChangeArrowheads="1"/>
              </p:cNvSpPr>
              <p:nvPr isPhoto="0" userDrawn="0"/>
            </p:nvSpPr>
            <p:spPr bwMode="auto">
              <a:xfrm>
                <a:off x="4560" y="1872"/>
                <a:ext cx="480" cy="480"/>
              </a:xfrm>
              <a:prstGeom prst="flowChartConnector">
                <a:avLst/>
              </a:prstGeom>
              <a:noFill/>
              <a:ln w="12700">
                <a:solidFill>
                  <a:schemeClr val="tx1"/>
                </a:solidFill>
                <a:round/>
                <a:headEnd/>
                <a:tailEnd/>
              </a:ln>
            </p:spPr>
            <p:txBody>
              <a:bodyPr wrap="none" anchor="ctr"/>
              <a:lstStyle/>
              <a:p>
                <a:pPr algn="ctr">
                  <a:defRPr/>
                </a:pPr>
                <a:r>
                  <a:rPr lang="en-US" sz="1500" i="1"/>
                  <a:t>f</a:t>
                </a:r>
                <a:endParaRPr/>
              </a:p>
            </p:txBody>
          </p:sp>
          <p:sp>
            <p:nvSpPr>
              <p:cNvPr id="28749" name="AutoShape 87" hidden="0"/>
              <p:cNvSpPr>
                <a:spLocks noChangeArrowheads="1"/>
              </p:cNvSpPr>
              <p:nvPr isPhoto="0" userDrawn="0"/>
            </p:nvSpPr>
            <p:spPr bwMode="auto">
              <a:xfrm>
                <a:off x="4368" y="2736"/>
                <a:ext cx="480" cy="480"/>
              </a:xfrm>
              <a:prstGeom prst="flowChartConnector">
                <a:avLst/>
              </a:prstGeom>
              <a:noFill/>
              <a:ln w="12700">
                <a:solidFill>
                  <a:schemeClr val="tx1"/>
                </a:solidFill>
                <a:round/>
                <a:headEnd/>
                <a:tailEnd/>
              </a:ln>
            </p:spPr>
            <p:txBody>
              <a:bodyPr wrap="none" anchor="ctr"/>
              <a:lstStyle/>
              <a:p>
                <a:pPr algn="ctr">
                  <a:defRPr/>
                </a:pPr>
                <a:r>
                  <a:rPr lang="en-US" sz="1500" i="1"/>
                  <a:t>r</a:t>
                </a:r>
                <a:endParaRPr/>
              </a:p>
            </p:txBody>
          </p:sp>
          <p:cxnSp>
            <p:nvCxnSpPr>
              <p:cNvPr id="28750" name="AutoShape 88" hidden="0"/>
              <p:cNvCxnSpPr>
                <a:cxnSpLocks noChangeShapeType="1"/>
                <a:stCxn id="28738" idx="5"/>
                <a:endCxn id="28742" idx="2"/>
              </p:cNvCxnSpPr>
              <p:nvPr isPhoto="0" userDrawn="0"/>
            </p:nvCxnSpPr>
            <p:spPr bwMode="auto">
              <a:xfrm>
                <a:off x="746" y="2617"/>
                <a:ext cx="454" cy="358"/>
              </a:xfrm>
              <a:prstGeom prst="straightConnector1">
                <a:avLst/>
              </a:prstGeom>
              <a:noFill/>
              <a:ln w="9525">
                <a:solidFill>
                  <a:schemeClr val="tx1"/>
                </a:solidFill>
                <a:round/>
                <a:headEnd/>
                <a:tailEnd type="triangle" w="med" len="med"/>
              </a:ln>
            </p:spPr>
          </p:cxnSp>
          <p:cxnSp>
            <p:nvCxnSpPr>
              <p:cNvPr id="28751" name="AutoShape 89" hidden="0"/>
              <p:cNvCxnSpPr>
                <a:cxnSpLocks noChangeShapeType="1"/>
                <a:stCxn id="28742" idx="5"/>
                <a:endCxn id="28743" idx="2"/>
              </p:cNvCxnSpPr>
              <p:nvPr isPhoto="0" userDrawn="0"/>
            </p:nvCxnSpPr>
            <p:spPr bwMode="auto">
              <a:xfrm flipV="1">
                <a:off x="1609" y="3120"/>
                <a:ext cx="742" cy="26"/>
              </a:xfrm>
              <a:prstGeom prst="straightConnector1">
                <a:avLst/>
              </a:prstGeom>
              <a:noFill/>
              <a:ln w="9525">
                <a:solidFill>
                  <a:schemeClr val="tx1"/>
                </a:solidFill>
                <a:round/>
                <a:headEnd/>
                <a:tailEnd type="triangle" w="med" len="med"/>
              </a:ln>
            </p:spPr>
          </p:cxnSp>
          <p:cxnSp>
            <p:nvCxnSpPr>
              <p:cNvPr id="28752" name="AutoShape 90" hidden="0"/>
              <p:cNvCxnSpPr>
                <a:cxnSpLocks noChangeShapeType="1"/>
                <a:stCxn id="28746" idx="3"/>
                <a:endCxn id="28743" idx="7"/>
              </p:cNvCxnSpPr>
              <p:nvPr isPhoto="0" userDrawn="0"/>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8753" name="AutoShape 91" hidden="0"/>
              <p:cNvCxnSpPr>
                <a:cxnSpLocks noChangeShapeType="1"/>
                <a:stCxn id="28746" idx="2"/>
                <a:endCxn id="28742" idx="6"/>
              </p:cNvCxnSpPr>
              <p:nvPr isPhoto="0" userDrawn="0"/>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8754" name="AutoShape 92" hidden="0"/>
              <p:cNvCxnSpPr>
                <a:cxnSpLocks noChangeShapeType="1"/>
                <a:stCxn id="28745" idx="4"/>
                <a:endCxn id="28746" idx="7"/>
              </p:cNvCxnSpPr>
              <p:nvPr isPhoto="0" userDrawn="0"/>
            </p:nvCxnSpPr>
            <p:spPr bwMode="auto">
              <a:xfrm flipH="1">
                <a:off x="3578" y="2064"/>
                <a:ext cx="213" cy="262"/>
              </a:xfrm>
              <a:prstGeom prst="straightConnector1">
                <a:avLst/>
              </a:prstGeom>
              <a:noFill/>
              <a:ln w="9525">
                <a:solidFill>
                  <a:schemeClr val="tx1"/>
                </a:solidFill>
                <a:round/>
                <a:headEnd/>
                <a:tailEnd type="triangle" w="med" len="med"/>
              </a:ln>
            </p:spPr>
          </p:cxnSp>
          <p:cxnSp>
            <p:nvCxnSpPr>
              <p:cNvPr id="28755" name="AutoShape 93" hidden="0"/>
              <p:cNvCxnSpPr>
                <a:cxnSpLocks noChangeShapeType="1"/>
                <a:stCxn id="28745" idx="5"/>
                <a:endCxn id="28749" idx="1"/>
              </p:cNvCxnSpPr>
              <p:nvPr isPhoto="0" userDrawn="0"/>
            </p:nvCxnSpPr>
            <p:spPr bwMode="auto">
              <a:xfrm>
                <a:off x="3962" y="1994"/>
                <a:ext cx="476" cy="812"/>
              </a:xfrm>
              <a:prstGeom prst="straightConnector1">
                <a:avLst/>
              </a:prstGeom>
              <a:noFill/>
              <a:ln w="9525">
                <a:solidFill>
                  <a:schemeClr val="tx1"/>
                </a:solidFill>
                <a:round/>
                <a:headEnd/>
                <a:tailEnd type="triangle" w="med" len="med"/>
              </a:ln>
            </p:spPr>
          </p:cxnSp>
          <p:cxnSp>
            <p:nvCxnSpPr>
              <p:cNvPr id="28756" name="AutoShape 94" hidden="0"/>
              <p:cNvCxnSpPr>
                <a:cxnSpLocks noChangeShapeType="1"/>
                <a:stCxn id="28749" idx="0"/>
                <a:endCxn id="28748" idx="4"/>
              </p:cNvCxnSpPr>
              <p:nvPr isPhoto="0" userDrawn="0"/>
            </p:nvCxnSpPr>
            <p:spPr bwMode="auto">
              <a:xfrm flipV="1">
                <a:off x="4608" y="2351"/>
                <a:ext cx="192" cy="384"/>
              </a:xfrm>
              <a:prstGeom prst="straightConnector1">
                <a:avLst/>
              </a:prstGeom>
              <a:noFill/>
              <a:ln w="9525">
                <a:solidFill>
                  <a:schemeClr val="tx1"/>
                </a:solidFill>
                <a:round/>
                <a:headEnd/>
                <a:tailEnd type="triangle" w="med" len="med"/>
              </a:ln>
            </p:spPr>
          </p:cxnSp>
          <p:cxnSp>
            <p:nvCxnSpPr>
              <p:cNvPr id="28757" name="AutoShape 95" hidden="0"/>
              <p:cNvCxnSpPr>
                <a:cxnSpLocks noChangeShapeType="1"/>
                <a:stCxn id="28748" idx="0"/>
                <a:endCxn id="28739" idx="4"/>
              </p:cNvCxnSpPr>
              <p:nvPr isPhoto="0" userDrawn="0"/>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8758" name="AutoShape 96" hidden="0"/>
              <p:cNvCxnSpPr>
                <a:cxnSpLocks noChangeShapeType="1"/>
                <a:stCxn id="28738" idx="7"/>
              </p:cNvCxnSpPr>
              <p:nvPr isPhoto="0" userDrawn="0"/>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8759" name="AutoShape 97" hidden="0"/>
              <p:cNvCxnSpPr>
                <a:cxnSpLocks noChangeShapeType="1"/>
                <a:stCxn id="28740" idx="1"/>
                <a:endCxn id="28741" idx="5"/>
              </p:cNvCxnSpPr>
              <p:nvPr isPhoto="0" userDrawn="0"/>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8760" name="AutoShape 98" hidden="0"/>
              <p:cNvCxnSpPr>
                <a:cxnSpLocks noChangeShapeType="1"/>
                <a:endCxn id="28747" idx="2"/>
              </p:cNvCxnSpPr>
              <p:nvPr isPhoto="0" userDrawn="0"/>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8761" name="AutoShape 99" hidden="0"/>
              <p:cNvCxnSpPr>
                <a:cxnSpLocks noChangeShapeType="1"/>
                <a:stCxn id="28744" idx="2"/>
                <a:endCxn id="28747" idx="6"/>
              </p:cNvCxnSpPr>
              <p:nvPr isPhoto="0" userDrawn="0"/>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8762" name="AutoShape 100" hidden="0"/>
              <p:cNvCxnSpPr>
                <a:cxnSpLocks noChangeShapeType="1"/>
                <a:stCxn id="28740" idx="7"/>
                <a:endCxn id="28744" idx="3"/>
              </p:cNvCxnSpPr>
              <p:nvPr isPhoto="0" userDrawn="0"/>
            </p:nvCxnSpPr>
            <p:spPr bwMode="auto">
              <a:xfrm flipV="1">
                <a:off x="2138" y="1418"/>
                <a:ext cx="812" cy="427"/>
              </a:xfrm>
              <a:prstGeom prst="straightConnector1">
                <a:avLst/>
              </a:prstGeom>
              <a:noFill/>
              <a:ln w="9525">
                <a:solidFill>
                  <a:schemeClr val="tx1"/>
                </a:solidFill>
                <a:round/>
                <a:headEnd/>
                <a:tailEnd type="triangle" w="med" len="med"/>
              </a:ln>
            </p:spPr>
          </p:cxnSp>
          <p:cxnSp>
            <p:nvCxnSpPr>
              <p:cNvPr id="28763" name="AutoShape 101" hidden="0"/>
              <p:cNvCxnSpPr>
                <a:cxnSpLocks noChangeShapeType="1"/>
                <a:stCxn id="28740" idx="6"/>
                <a:endCxn id="28745" idx="2"/>
              </p:cNvCxnSpPr>
              <p:nvPr isPhoto="0" userDrawn="0"/>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8764" name="AutoShape 102" hidden="0"/>
              <p:cNvCxnSpPr>
                <a:cxnSpLocks noChangeShapeType="1"/>
                <a:stCxn id="28748" idx="1"/>
                <a:endCxn id="28744" idx="6"/>
              </p:cNvCxnSpPr>
              <p:nvPr isPhoto="0" userDrawn="0"/>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8765" name="AutoShape 103" hidden="0"/>
              <p:cNvCxnSpPr>
                <a:cxnSpLocks noChangeShapeType="1"/>
                <a:stCxn id="28738" idx="6"/>
                <a:endCxn id="28745" idx="3"/>
              </p:cNvCxnSpPr>
              <p:nvPr isPhoto="0" userDrawn="0"/>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28737" name="AutoShape 104" hidden="0"/>
            <p:cNvCxnSpPr>
              <a:cxnSpLocks noChangeShapeType="1"/>
              <a:stCxn id="28743" idx="6"/>
              <a:endCxn id="28749" idx="2"/>
            </p:cNvCxnSpPr>
            <p:nvPr isPhoto="0" userDrawn="0"/>
          </p:nvCxnSpPr>
          <p:spPr bwMode="auto">
            <a:xfrm flipV="1">
              <a:off x="2966" y="3042"/>
              <a:ext cx="1323" cy="119"/>
            </a:xfrm>
            <a:prstGeom prst="straightConnector1">
              <a:avLst/>
            </a:prstGeom>
            <a:noFill/>
            <a:ln w="9525">
              <a:solidFill>
                <a:schemeClr val="bg1"/>
              </a:solidFill>
              <a:round/>
              <a:headEnd/>
              <a:tailEnd type="triangle" w="med" len="med"/>
            </a:ln>
          </p:spPr>
        </p:cxnSp>
      </p:grpSp>
      <p:sp>
        <p:nvSpPr>
          <p:cNvPr id="805993" name="Text Box 105" hidden="0"/>
          <p:cNvSpPr txBox="1">
            <a:spLocks noChangeArrowheads="1"/>
          </p:cNvSpPr>
          <p:nvPr isPhoto="0" userDrawn="0"/>
        </p:nvSpPr>
        <p:spPr bwMode="auto">
          <a:xfrm>
            <a:off x="4267201" y="3868738"/>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3</a:t>
            </a:r>
            <a:endParaRPr/>
          </a:p>
        </p:txBody>
      </p:sp>
      <p:sp>
        <p:nvSpPr>
          <p:cNvPr id="805994" name="Text Box 106" hidden="0"/>
          <p:cNvSpPr txBox="1">
            <a:spLocks noChangeArrowheads="1"/>
          </p:cNvSpPr>
          <p:nvPr isPhoto="0" userDrawn="0"/>
        </p:nvSpPr>
        <p:spPr bwMode="auto">
          <a:xfrm>
            <a:off x="7024689" y="3798887"/>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9</a:t>
            </a:r>
            <a:endParaRPr/>
          </a:p>
        </p:txBody>
      </p:sp>
      <p:sp>
        <p:nvSpPr>
          <p:cNvPr id="805995" name="Text Box 107" hidden="0"/>
          <p:cNvSpPr txBox="1">
            <a:spLocks noChangeArrowheads="1"/>
          </p:cNvSpPr>
          <p:nvPr isPhoto="0" userDrawn="0"/>
        </p:nvSpPr>
        <p:spPr bwMode="auto">
          <a:xfrm>
            <a:off x="8734429" y="37957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805996" name="Oval 108" hidden="0"/>
          <p:cNvSpPr>
            <a:spLocks noChangeArrowheads="1"/>
          </p:cNvSpPr>
          <p:nvPr isPhoto="0" userDrawn="0"/>
        </p:nvSpPr>
        <p:spPr bwMode="auto">
          <a:xfrm>
            <a:off x="8370888" y="3868735"/>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5997" name="Oval 109" hidden="0"/>
          <p:cNvSpPr>
            <a:spLocks noChangeArrowheads="1"/>
          </p:cNvSpPr>
          <p:nvPr isPhoto="0" userDrawn="0"/>
        </p:nvSpPr>
        <p:spPr bwMode="auto">
          <a:xfrm>
            <a:off x="8388356" y="4381502"/>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5998" name="Text Box 110" hidden="0"/>
          <p:cNvSpPr txBox="1">
            <a:spLocks noChangeArrowheads="1"/>
          </p:cNvSpPr>
          <p:nvPr isPhoto="0" userDrawn="0"/>
        </p:nvSpPr>
        <p:spPr bwMode="auto">
          <a:xfrm>
            <a:off x="8759829" y="43037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16</a:t>
            </a:r>
            <a:endParaRPr/>
          </a:p>
        </p:txBody>
      </p:sp>
      <p:sp>
        <p:nvSpPr>
          <p:cNvPr id="805999" name="Oval 111" hidden="0"/>
          <p:cNvSpPr>
            <a:spLocks noChangeArrowheads="1"/>
          </p:cNvSpPr>
          <p:nvPr isPhoto="0" userDrawn="0"/>
        </p:nvSpPr>
        <p:spPr bwMode="auto">
          <a:xfrm>
            <a:off x="3276606" y="43989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0" name="Oval 112" hidden="0"/>
          <p:cNvSpPr>
            <a:spLocks noChangeArrowheads="1"/>
          </p:cNvSpPr>
          <p:nvPr isPhoto="0" userDrawn="0"/>
        </p:nvSpPr>
        <p:spPr bwMode="auto">
          <a:xfrm>
            <a:off x="3960815" y="43973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1" name="Oval 113" hidden="0"/>
          <p:cNvSpPr>
            <a:spLocks noChangeArrowheads="1"/>
          </p:cNvSpPr>
          <p:nvPr isPhoto="0" userDrawn="0"/>
        </p:nvSpPr>
        <p:spPr bwMode="auto">
          <a:xfrm>
            <a:off x="4789488" y="4389435"/>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2" name="Text Box 114" hidden="0"/>
          <p:cNvSpPr txBox="1">
            <a:spLocks noChangeArrowheads="1"/>
          </p:cNvSpPr>
          <p:nvPr isPhoto="0" userDrawn="0"/>
        </p:nvSpPr>
        <p:spPr bwMode="auto">
          <a:xfrm>
            <a:off x="3565529" y="43545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4</a:t>
            </a:r>
            <a:endParaRPr/>
          </a:p>
        </p:txBody>
      </p:sp>
      <p:sp>
        <p:nvSpPr>
          <p:cNvPr id="806003" name="Text Box 115" hidden="0"/>
          <p:cNvSpPr txBox="1">
            <a:spLocks noChangeArrowheads="1"/>
          </p:cNvSpPr>
          <p:nvPr isPhoto="0" userDrawn="0"/>
        </p:nvSpPr>
        <p:spPr bwMode="auto">
          <a:xfrm>
            <a:off x="4154488" y="45069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04" name="Text Box 116" hidden="0"/>
          <p:cNvSpPr txBox="1">
            <a:spLocks noChangeArrowheads="1"/>
          </p:cNvSpPr>
          <p:nvPr isPhoto="0" userDrawn="0"/>
        </p:nvSpPr>
        <p:spPr bwMode="auto">
          <a:xfrm>
            <a:off x="5084764" y="432752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5</a:t>
            </a:r>
            <a:endParaRPr/>
          </a:p>
        </p:txBody>
      </p:sp>
      <p:sp>
        <p:nvSpPr>
          <p:cNvPr id="806005" name="Oval 117" hidden="0"/>
          <p:cNvSpPr>
            <a:spLocks noChangeArrowheads="1"/>
          </p:cNvSpPr>
          <p:nvPr isPhoto="0" userDrawn="0"/>
        </p:nvSpPr>
        <p:spPr bwMode="auto">
          <a:xfrm>
            <a:off x="3833815" y="3921125"/>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6" name="Oval 118" hidden="0"/>
          <p:cNvSpPr>
            <a:spLocks noChangeArrowheads="1"/>
          </p:cNvSpPr>
          <p:nvPr isPhoto="0" userDrawn="0"/>
        </p:nvSpPr>
        <p:spPr bwMode="auto">
          <a:xfrm>
            <a:off x="3276606" y="4398961"/>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7" name="Oval 119" hidden="0"/>
          <p:cNvSpPr>
            <a:spLocks noChangeArrowheads="1"/>
          </p:cNvSpPr>
          <p:nvPr isPhoto="0" userDrawn="0"/>
        </p:nvSpPr>
        <p:spPr bwMode="auto">
          <a:xfrm>
            <a:off x="3257556" y="49450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08" name="Oval 120" hidden="0"/>
          <p:cNvSpPr>
            <a:spLocks noChangeArrowheads="1"/>
          </p:cNvSpPr>
          <p:nvPr isPhoto="0" userDrawn="0"/>
        </p:nvSpPr>
        <p:spPr bwMode="auto">
          <a:xfrm>
            <a:off x="3259139" y="4945061"/>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09" name="Oval 121" hidden="0"/>
          <p:cNvSpPr>
            <a:spLocks noChangeArrowheads="1"/>
          </p:cNvSpPr>
          <p:nvPr isPhoto="0" userDrawn="0"/>
        </p:nvSpPr>
        <p:spPr bwMode="auto">
          <a:xfrm>
            <a:off x="4787906" y="439102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0" name="Oval 122" hidden="0"/>
          <p:cNvSpPr>
            <a:spLocks noChangeArrowheads="1"/>
          </p:cNvSpPr>
          <p:nvPr isPhoto="0" userDrawn="0"/>
        </p:nvSpPr>
        <p:spPr bwMode="auto">
          <a:xfrm>
            <a:off x="4437063" y="49180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1" name="Oval 123" hidden="0"/>
          <p:cNvSpPr>
            <a:spLocks noChangeArrowheads="1"/>
          </p:cNvSpPr>
          <p:nvPr isPhoto="0" userDrawn="0"/>
        </p:nvSpPr>
        <p:spPr bwMode="auto">
          <a:xfrm>
            <a:off x="5113339" y="4926011"/>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2" name="Text Box 124" hidden="0"/>
          <p:cNvSpPr txBox="1">
            <a:spLocks noChangeArrowheads="1"/>
          </p:cNvSpPr>
          <p:nvPr isPhoto="0" userDrawn="0"/>
        </p:nvSpPr>
        <p:spPr bwMode="auto">
          <a:xfrm>
            <a:off x="5387977" y="48625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7</a:t>
            </a:r>
            <a:endParaRPr/>
          </a:p>
        </p:txBody>
      </p:sp>
      <p:sp>
        <p:nvSpPr>
          <p:cNvPr id="806013" name="Text Box 125" hidden="0"/>
          <p:cNvSpPr txBox="1">
            <a:spLocks noChangeArrowheads="1"/>
          </p:cNvSpPr>
          <p:nvPr isPhoto="0" userDrawn="0"/>
        </p:nvSpPr>
        <p:spPr bwMode="auto">
          <a:xfrm>
            <a:off x="4686301" y="4868863"/>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13</a:t>
            </a:r>
            <a:endParaRPr/>
          </a:p>
        </p:txBody>
      </p:sp>
      <p:sp>
        <p:nvSpPr>
          <p:cNvPr id="806014" name="Oval 126" hidden="0"/>
          <p:cNvSpPr>
            <a:spLocks noChangeArrowheads="1"/>
          </p:cNvSpPr>
          <p:nvPr isPhoto="0" userDrawn="0"/>
        </p:nvSpPr>
        <p:spPr bwMode="auto">
          <a:xfrm>
            <a:off x="5114930" y="4927602"/>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5" name="Oval 127" hidden="0"/>
          <p:cNvSpPr>
            <a:spLocks noChangeArrowheads="1"/>
          </p:cNvSpPr>
          <p:nvPr isPhoto="0" userDrawn="0"/>
        </p:nvSpPr>
        <p:spPr bwMode="auto">
          <a:xfrm>
            <a:off x="5111756" y="5453061"/>
            <a:ext cx="290513"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6" name="Text Box 128" hidden="0"/>
          <p:cNvSpPr txBox="1">
            <a:spLocks noChangeArrowheads="1"/>
          </p:cNvSpPr>
          <p:nvPr isPhoto="0" userDrawn="0"/>
        </p:nvSpPr>
        <p:spPr bwMode="auto">
          <a:xfrm>
            <a:off x="5376865" y="53975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806017" name="Oval 129" hidden="0"/>
          <p:cNvSpPr>
            <a:spLocks noChangeArrowheads="1"/>
          </p:cNvSpPr>
          <p:nvPr isPhoto="0" userDrawn="0"/>
        </p:nvSpPr>
        <p:spPr bwMode="auto">
          <a:xfrm>
            <a:off x="5113339" y="5454653"/>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18" name="Oval 130" hidden="0"/>
          <p:cNvSpPr>
            <a:spLocks noChangeArrowheads="1"/>
          </p:cNvSpPr>
          <p:nvPr isPhoto="0" userDrawn="0"/>
        </p:nvSpPr>
        <p:spPr bwMode="auto">
          <a:xfrm>
            <a:off x="5375280" y="5981702"/>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19" name="Text Box 131" hidden="0"/>
          <p:cNvSpPr txBox="1">
            <a:spLocks noChangeArrowheads="1"/>
          </p:cNvSpPr>
          <p:nvPr isPhoto="0" userDrawn="0"/>
        </p:nvSpPr>
        <p:spPr bwMode="auto">
          <a:xfrm>
            <a:off x="5641977" y="592455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10</a:t>
            </a:r>
            <a:endParaRPr/>
          </a:p>
        </p:txBody>
      </p:sp>
      <p:sp>
        <p:nvSpPr>
          <p:cNvPr id="806020" name="Text Box 132" hidden="0"/>
          <p:cNvSpPr txBox="1">
            <a:spLocks noChangeArrowheads="1"/>
          </p:cNvSpPr>
          <p:nvPr isPhoto="0" userDrawn="0"/>
        </p:nvSpPr>
        <p:spPr bwMode="auto">
          <a:xfrm>
            <a:off x="4481513" y="592455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21" name="Oval 133" hidden="0"/>
          <p:cNvSpPr>
            <a:spLocks noChangeArrowheads="1"/>
          </p:cNvSpPr>
          <p:nvPr isPhoto="0" userDrawn="0"/>
        </p:nvSpPr>
        <p:spPr bwMode="auto">
          <a:xfrm>
            <a:off x="4860930" y="5962653"/>
            <a:ext cx="290513"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2" name="Oval 134" hidden="0"/>
          <p:cNvSpPr>
            <a:spLocks noChangeArrowheads="1"/>
          </p:cNvSpPr>
          <p:nvPr isPhoto="0" userDrawn="0"/>
        </p:nvSpPr>
        <p:spPr bwMode="auto">
          <a:xfrm>
            <a:off x="6623056" y="385603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806023" name="Oval 135" hidden="0"/>
          <p:cNvSpPr>
            <a:spLocks noChangeArrowheads="1"/>
          </p:cNvSpPr>
          <p:nvPr isPhoto="0" userDrawn="0"/>
        </p:nvSpPr>
        <p:spPr bwMode="auto">
          <a:xfrm>
            <a:off x="6954839" y="4384678"/>
            <a:ext cx="290512" cy="265113"/>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4" name="Oval 136" hidden="0"/>
          <p:cNvSpPr>
            <a:spLocks noChangeArrowheads="1"/>
          </p:cNvSpPr>
          <p:nvPr isPhoto="0" userDrawn="0"/>
        </p:nvSpPr>
        <p:spPr bwMode="auto">
          <a:xfrm>
            <a:off x="6253163" y="4383085"/>
            <a:ext cx="290512" cy="265112"/>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sp>
        <p:nvSpPr>
          <p:cNvPr id="806025" name="Text Box 137" hidden="0"/>
          <p:cNvSpPr txBox="1">
            <a:spLocks noChangeArrowheads="1"/>
          </p:cNvSpPr>
          <p:nvPr isPhoto="0" userDrawn="0"/>
        </p:nvSpPr>
        <p:spPr bwMode="auto">
          <a:xfrm>
            <a:off x="6488113" y="432752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17</a:t>
            </a:r>
            <a:endParaRPr/>
          </a:p>
        </p:txBody>
      </p:sp>
      <p:sp>
        <p:nvSpPr>
          <p:cNvPr id="806026" name="Text Box 138" hidden="0"/>
          <p:cNvSpPr txBox="1">
            <a:spLocks noChangeArrowheads="1"/>
          </p:cNvSpPr>
          <p:nvPr isPhoto="0" userDrawn="0"/>
        </p:nvSpPr>
        <p:spPr bwMode="auto">
          <a:xfrm>
            <a:off x="7204077" y="431641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11</a:t>
            </a:r>
            <a:endParaRPr/>
          </a:p>
        </p:txBody>
      </p:sp>
      <p:sp>
        <p:nvSpPr>
          <p:cNvPr id="806027" name="Oval 139" hidden="0"/>
          <p:cNvSpPr>
            <a:spLocks noChangeArrowheads="1"/>
          </p:cNvSpPr>
          <p:nvPr isPhoto="0" userDrawn="0"/>
        </p:nvSpPr>
        <p:spPr bwMode="auto">
          <a:xfrm>
            <a:off x="5375280" y="598328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pPr>
              <a:defRPr/>
            </a:pPr>
            <a:endParaRPr lang="en-US"/>
          </a:p>
        </p:txBody>
      </p:sp>
      <p:sp>
        <p:nvSpPr>
          <p:cNvPr id="28720" name="Text Box 140" hidden="0"/>
          <p:cNvSpPr txBox="1">
            <a:spLocks noChangeArrowheads="1"/>
          </p:cNvSpPr>
          <p:nvPr isPhoto="0" userDrawn="0"/>
        </p:nvSpPr>
        <p:spPr bwMode="auto">
          <a:xfrm>
            <a:off x="6550029" y="33528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0</a:t>
            </a:r>
            <a:endParaRPr/>
          </a:p>
        </p:txBody>
      </p:sp>
      <p:sp>
        <p:nvSpPr>
          <p:cNvPr id="806029" name="Text Box 141" hidden="0"/>
          <p:cNvSpPr txBox="1">
            <a:spLocks noChangeArrowheads="1"/>
          </p:cNvSpPr>
          <p:nvPr isPhoto="0" userDrawn="0"/>
        </p:nvSpPr>
        <p:spPr bwMode="auto">
          <a:xfrm>
            <a:off x="3554413" y="486727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6</a:t>
            </a:r>
            <a:endParaRPr/>
          </a:p>
        </p:txBody>
      </p:sp>
      <p:sp>
        <p:nvSpPr>
          <p:cNvPr id="28722" name="Text Box 142" hidden="0"/>
          <p:cNvSpPr txBox="1">
            <a:spLocks noChangeArrowheads="1"/>
          </p:cNvSpPr>
          <p:nvPr isPhoto="0" userDrawn="0"/>
        </p:nvSpPr>
        <p:spPr bwMode="auto">
          <a:xfrm>
            <a:off x="4884737" y="19748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3</a:t>
            </a:r>
            <a:endParaRPr/>
          </a:p>
        </p:txBody>
      </p:sp>
      <p:sp>
        <p:nvSpPr>
          <p:cNvPr id="28723" name="Text Box 143" hidden="0"/>
          <p:cNvSpPr txBox="1">
            <a:spLocks noChangeArrowheads="1"/>
          </p:cNvSpPr>
          <p:nvPr isPhoto="0" userDrawn="0"/>
        </p:nvSpPr>
        <p:spPr bwMode="auto">
          <a:xfrm>
            <a:off x="5878513" y="2128839"/>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9</a:t>
            </a:r>
            <a:endParaRPr/>
          </a:p>
        </p:txBody>
      </p:sp>
      <p:sp>
        <p:nvSpPr>
          <p:cNvPr id="28724" name="Text Box 144" hidden="0"/>
          <p:cNvSpPr txBox="1">
            <a:spLocks noChangeArrowheads="1"/>
          </p:cNvSpPr>
          <p:nvPr isPhoto="0" userDrawn="0"/>
        </p:nvSpPr>
        <p:spPr bwMode="auto">
          <a:xfrm>
            <a:off x="4735513" y="26225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25" name="Text Box 145" hidden="0"/>
          <p:cNvSpPr txBox="1">
            <a:spLocks noChangeArrowheads="1"/>
          </p:cNvSpPr>
          <p:nvPr isPhoto="0" userDrawn="0"/>
        </p:nvSpPr>
        <p:spPr bwMode="auto">
          <a:xfrm>
            <a:off x="5224461" y="16573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26" name="Text Box 146" hidden="0"/>
          <p:cNvSpPr txBox="1">
            <a:spLocks noChangeArrowheads="1"/>
          </p:cNvSpPr>
          <p:nvPr isPhoto="0" userDrawn="0"/>
        </p:nvSpPr>
        <p:spPr bwMode="auto">
          <a:xfrm>
            <a:off x="5035549" y="1219202"/>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28727" name="Text Box 147" hidden="0"/>
          <p:cNvSpPr txBox="1">
            <a:spLocks noChangeArrowheads="1"/>
          </p:cNvSpPr>
          <p:nvPr isPhoto="0" userDrawn="0"/>
        </p:nvSpPr>
        <p:spPr bwMode="auto">
          <a:xfrm>
            <a:off x="5753101" y="1639890"/>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28728" name="Text Box 148" hidden="0"/>
          <p:cNvSpPr txBox="1">
            <a:spLocks noChangeArrowheads="1"/>
          </p:cNvSpPr>
          <p:nvPr isPhoto="0" userDrawn="0"/>
        </p:nvSpPr>
        <p:spPr bwMode="auto">
          <a:xfrm>
            <a:off x="6683377" y="225266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8</a:t>
            </a:r>
            <a:endParaRPr/>
          </a:p>
        </p:txBody>
      </p:sp>
      <p:sp>
        <p:nvSpPr>
          <p:cNvPr id="28729" name="Text Box 149" hidden="0"/>
          <p:cNvSpPr txBox="1">
            <a:spLocks noChangeArrowheads="1"/>
          </p:cNvSpPr>
          <p:nvPr isPhoto="0" userDrawn="0"/>
        </p:nvSpPr>
        <p:spPr bwMode="auto">
          <a:xfrm>
            <a:off x="7013573" y="2125666"/>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28730" name="Text Box 150" hidden="0"/>
          <p:cNvSpPr txBox="1">
            <a:spLocks noChangeArrowheads="1"/>
          </p:cNvSpPr>
          <p:nvPr isPhoto="0" userDrawn="0"/>
        </p:nvSpPr>
        <p:spPr bwMode="auto">
          <a:xfrm>
            <a:off x="5467353" y="28511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15</a:t>
            </a:r>
            <a:endParaRPr/>
          </a:p>
        </p:txBody>
      </p:sp>
      <p:sp>
        <p:nvSpPr>
          <p:cNvPr id="28731" name="Text Box 151" hidden="0"/>
          <p:cNvSpPr txBox="1">
            <a:spLocks noChangeArrowheads="1"/>
          </p:cNvSpPr>
          <p:nvPr isPhoto="0" userDrawn="0"/>
        </p:nvSpPr>
        <p:spPr bwMode="auto">
          <a:xfrm>
            <a:off x="7540625" y="2371727"/>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1</a:t>
            </a:r>
            <a:endParaRPr/>
          </a:p>
        </p:txBody>
      </p:sp>
      <p:sp>
        <p:nvSpPr>
          <p:cNvPr id="28732" name="Text Box 152" hidden="0"/>
          <p:cNvSpPr txBox="1">
            <a:spLocks noChangeArrowheads="1"/>
          </p:cNvSpPr>
          <p:nvPr isPhoto="0" userDrawn="0"/>
        </p:nvSpPr>
        <p:spPr bwMode="auto">
          <a:xfrm>
            <a:off x="7556501" y="1720854"/>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
        <p:nvSpPr>
          <p:cNvPr id="806041" name="AutoShape 153" hidden="0"/>
          <p:cNvSpPr/>
          <p:nvPr isPhoto="0" userDrawn="0"/>
        </p:nvSpPr>
        <p:spPr bwMode="auto">
          <a:xfrm>
            <a:off x="1909765" y="3613147"/>
            <a:ext cx="396875" cy="2986088"/>
          </a:xfrm>
          <a:prstGeom prst="leftBrace">
            <a:avLst>
              <a:gd name="adj1" fmla="val 62700"/>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806042" name="Text Box 154" hidden="0"/>
          <p:cNvSpPr txBox="1">
            <a:spLocks noChangeArrowheads="1"/>
          </p:cNvSpPr>
          <p:nvPr isPhoto="0" userDrawn="0"/>
        </p:nvSpPr>
        <p:spPr bwMode="auto">
          <a:xfrm>
            <a:off x="914400" y="4827588"/>
            <a:ext cx="1158875" cy="646327"/>
          </a:xfrm>
          <a:prstGeom prst="rect">
            <a:avLst/>
          </a:prstGeom>
          <a:noFill/>
          <a:ln w="9525">
            <a:noFill/>
            <a:miter lim="800000"/>
            <a:headEnd/>
            <a:tailEnd/>
          </a:ln>
        </p:spPr>
        <p:txBody>
          <a:bodyPr lIns="91432" tIns="45718" rIns="91432" bIns="45718">
            <a:spAutoFit/>
          </a:bodyPr>
          <a:lstStyle/>
          <a:p>
            <a:pPr algn="ctr">
              <a:spcBef>
                <a:spcPts val="0"/>
              </a:spcBef>
              <a:defRPr/>
            </a:pPr>
            <a:r>
              <a:rPr lang="en-US"/>
              <a:t>Cost contours</a:t>
            </a:r>
            <a:endParaRPr/>
          </a:p>
        </p:txBody>
      </p:sp>
      <p:sp>
        <p:nvSpPr>
          <p:cNvPr id="28735" name="Text Box 155" hidden="0"/>
          <p:cNvSpPr txBox="1">
            <a:spLocks noChangeArrowheads="1"/>
          </p:cNvSpPr>
          <p:nvPr isPhoto="0" userDrawn="0"/>
        </p:nvSpPr>
        <p:spPr bwMode="auto">
          <a:xfrm>
            <a:off x="6134101" y="1827215"/>
            <a:ext cx="538163" cy="369328"/>
          </a:xfrm>
          <a:prstGeom prst="rect">
            <a:avLst/>
          </a:prstGeom>
          <a:noFill/>
          <a:ln w="9525">
            <a:noFill/>
            <a:miter lim="800000"/>
            <a:headEnd/>
            <a:tailEnd/>
          </a:ln>
        </p:spPr>
        <p:txBody>
          <a:bodyPr lIns="91432" tIns="45718" rIns="91432" bIns="45718">
            <a:spAutoFit/>
          </a:bodyPr>
          <a:lstStyle/>
          <a:p>
            <a:pPr>
              <a:spcBef>
                <a:spcPts val="0"/>
              </a:spcBef>
              <a:defRPr/>
            </a:pPr>
            <a:r>
              <a:rPr lang="en-US"/>
              <a:t>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 name="Freeform 67" hidden="0"/>
          <p:cNvSpPr/>
          <p:nvPr isPhoto="0" userDrawn="0"/>
        </p:nvSpPr>
        <p:spPr bwMode="auto">
          <a:xfrm>
            <a:off x="9144001" y="1828801"/>
            <a:ext cx="1616075" cy="238125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fill="norm" stroke="1"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6" name="Freeform 67" hidden="0"/>
          <p:cNvSpPr/>
          <p:nvPr isPhoto="0" userDrawn="0"/>
        </p:nvSpPr>
        <p:spPr bwMode="auto">
          <a:xfrm>
            <a:off x="9296401" y="1828801"/>
            <a:ext cx="1371600" cy="19048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fill="norm" stroke="1"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4618" name="Text Box 42" hidden="0"/>
          <p:cNvSpPr txBox="1">
            <a:spLocks noChangeArrowheads="1"/>
          </p:cNvSpPr>
          <p:nvPr isPhoto="0" userDrawn="0"/>
        </p:nvSpPr>
        <p:spPr bwMode="auto">
          <a:xfrm>
            <a:off x="9907589" y="2208214"/>
            <a:ext cx="274639" cy="369328"/>
          </a:xfrm>
          <a:prstGeom prst="rect">
            <a:avLst/>
          </a:prstGeom>
          <a:noFill/>
          <a:ln w="9525">
            <a:noFill/>
            <a:miter lim="800000"/>
            <a:headEnd/>
            <a:tailEnd/>
          </a:ln>
        </p:spPr>
        <p:txBody>
          <a:bodyPr lIns="91432" tIns="45718" rIns="91432" bIns="45718">
            <a:spAutoFit/>
          </a:bodyPr>
          <a:lstStyle/>
          <a:p>
            <a:pPr>
              <a:spcBef>
                <a:spcPts val="0"/>
              </a:spcBef>
              <a:defRPr/>
            </a:pPr>
            <a:r>
              <a:rPr lang="en-US"/>
              <a:t>…</a:t>
            </a:r>
            <a:endParaRPr/>
          </a:p>
        </p:txBody>
      </p:sp>
      <p:sp>
        <p:nvSpPr>
          <p:cNvPr id="24579" name="Rectangle 3" hidden="0"/>
          <p:cNvSpPr>
            <a:spLocks noChangeArrowheads="1" noGrp="1"/>
          </p:cNvSpPr>
          <p:nvPr isPhoto="0" userDrawn="0">
            <p:ph type="title" hasCustomPrompt="0"/>
          </p:nvPr>
        </p:nvSpPr>
        <p:spPr bwMode="auto"/>
        <p:txBody>
          <a:bodyPr/>
          <a:lstStyle/>
          <a:p>
            <a:pPr>
              <a:defRPr/>
            </a:pPr>
            <a:r>
              <a:rPr lang="en-US"/>
              <a:t>Uniform Cost Search (UCS) Properties</a:t>
            </a:r>
            <a:endParaRPr/>
          </a:p>
        </p:txBody>
      </p:sp>
      <p:sp>
        <p:nvSpPr>
          <p:cNvPr id="38" name="Content Placeholder 37" hidden="0"/>
          <p:cNvSpPr>
            <a:spLocks noGrp="1"/>
          </p:cNvSpPr>
          <p:nvPr isPhoto="0" userDrawn="0">
            <p:ph idx="1" hasCustomPrompt="0"/>
          </p:nvPr>
        </p:nvSpPr>
        <p:spPr bwMode="auto">
          <a:xfrm>
            <a:off x="406400" y="1366838"/>
            <a:ext cx="7366000" cy="4729164"/>
          </a:xfrm>
        </p:spPr>
        <p:txBody>
          <a:bodyPr/>
          <a:lstStyle/>
          <a:p>
            <a:pPr>
              <a:defRPr/>
            </a:pPr>
            <a:r>
              <a:rPr lang="en-US" sz="2400"/>
              <a:t>What nodes </a:t>
            </a:r>
            <a:r>
              <a:rPr lang="en-US" sz="2400"/>
              <a:t>does UCS </a:t>
            </a:r>
            <a:r>
              <a:rPr lang="en-US" sz="2400"/>
              <a:t>expand?</a:t>
            </a:r>
            <a:endParaRPr/>
          </a:p>
          <a:p>
            <a:pPr lvl="1">
              <a:defRPr/>
            </a:pPr>
            <a:r>
              <a:rPr lang="en-US" sz="2000"/>
              <a:t>Processes all nodes with cost less than cheapest solution!</a:t>
            </a:r>
            <a:endParaRPr/>
          </a:p>
          <a:p>
            <a:pPr lvl="1">
              <a:defRPr/>
            </a:pPr>
            <a:r>
              <a:rPr lang="en-US" sz="2000"/>
              <a:t>If that solution costs </a:t>
            </a:r>
            <a:r>
              <a:rPr lang="en-US" sz="2000" i="1">
                <a:latin typeface="Times New Roman"/>
              </a:rPr>
              <a:t>C* </a:t>
            </a:r>
            <a:r>
              <a:rPr lang="en-US" sz="2000"/>
              <a:t>and arcs cost at least </a:t>
            </a:r>
            <a:r>
              <a:rPr lang="en-US" sz="2000" i="1">
                <a:latin typeface="Times New Roman"/>
              </a:rPr>
              <a:t> </a:t>
            </a:r>
            <a:r>
              <a:rPr lang="en-US" sz="2000" i="1"/>
              <a:t>,</a:t>
            </a:r>
            <a:r>
              <a:rPr lang="en-US" sz="2000" i="1">
                <a:latin typeface="Times New Roman"/>
              </a:rPr>
              <a:t> </a:t>
            </a:r>
            <a:r>
              <a:rPr lang="en-US" sz="2000"/>
              <a:t>then the “effective depth” is roughly </a:t>
            </a:r>
            <a:r>
              <a:rPr lang="en-US" sz="2000" i="1">
                <a:latin typeface="Times New Roman"/>
              </a:rPr>
              <a:t>C*/</a:t>
            </a:r>
            <a:r>
              <a:rPr lang="en-US" sz="2000" i="1">
                <a:latin typeface="Times New Roman"/>
              </a:rPr>
              <a:t></a:t>
            </a:r>
            <a:endParaRPr lang="en-US" sz="2000"/>
          </a:p>
          <a:p>
            <a:pPr lvl="1">
              <a:defRPr/>
            </a:pPr>
            <a:r>
              <a:rPr lang="en-US" sz="2000"/>
              <a:t>Takes time O(</a:t>
            </a:r>
            <a:r>
              <a:rPr lang="en-US" sz="2000"/>
              <a:t>b</a:t>
            </a:r>
            <a:r>
              <a:rPr lang="en-US" sz="2000" i="1" baseline="30000">
                <a:latin typeface="Times New Roman"/>
              </a:rPr>
              <a:t>C</a:t>
            </a:r>
            <a:r>
              <a:rPr lang="en-US" sz="2000" i="1" baseline="30000">
                <a:latin typeface="Times New Roman"/>
              </a:rPr>
              <a:t>*/</a:t>
            </a:r>
            <a:r>
              <a:rPr lang="en-US" sz="2000" i="1" baseline="30000">
                <a:latin typeface="Times New Roman"/>
              </a:rPr>
              <a:t></a:t>
            </a:r>
            <a:r>
              <a:rPr lang="en-US" sz="2000"/>
              <a:t>) (exponential in effective depth)</a:t>
            </a:r>
            <a:endParaRPr/>
          </a:p>
          <a:p>
            <a:pPr lvl="3">
              <a:defRPr/>
            </a:pPr>
            <a:endParaRPr lang="en-US" sz="1200"/>
          </a:p>
          <a:p>
            <a:pPr>
              <a:defRPr/>
            </a:pPr>
            <a:r>
              <a:rPr lang="en-US" sz="2400"/>
              <a:t>How much space does the fringe take?</a:t>
            </a:r>
            <a:endParaRPr/>
          </a:p>
          <a:p>
            <a:pPr lvl="1">
              <a:defRPr/>
            </a:pPr>
            <a:r>
              <a:rPr lang="en-US" sz="2000"/>
              <a:t>Has roughly the last tier, so O(</a:t>
            </a:r>
            <a:r>
              <a:rPr lang="en-US" sz="2000"/>
              <a:t>b</a:t>
            </a:r>
            <a:r>
              <a:rPr lang="en-US" sz="2000" i="1" baseline="30000">
                <a:latin typeface="Times New Roman"/>
              </a:rPr>
              <a:t>C</a:t>
            </a:r>
            <a:r>
              <a:rPr lang="en-US" sz="2000" i="1" baseline="30000">
                <a:latin typeface="Times New Roman"/>
              </a:rPr>
              <a:t>*/</a:t>
            </a:r>
            <a:r>
              <a:rPr lang="en-US" sz="2000" i="1" baseline="30000">
                <a:latin typeface="Times New Roman"/>
              </a:rPr>
              <a:t></a:t>
            </a:r>
            <a:r>
              <a:rPr lang="en-US" sz="2000"/>
              <a:t>)</a:t>
            </a:r>
            <a:endParaRPr/>
          </a:p>
          <a:p>
            <a:pPr lvl="3">
              <a:defRPr/>
            </a:pPr>
            <a:endParaRPr lang="en-US" sz="1200"/>
          </a:p>
          <a:p>
            <a:pPr>
              <a:defRPr/>
            </a:pPr>
            <a:r>
              <a:rPr lang="en-US" sz="2400"/>
              <a:t>Is it complete?</a:t>
            </a:r>
            <a:endParaRPr/>
          </a:p>
          <a:p>
            <a:pPr lvl="1">
              <a:defRPr/>
            </a:pPr>
            <a:r>
              <a:rPr lang="en-US" sz="2000"/>
              <a:t>Assuming best solution has a finite cost and minimum arc cost is positive, yes!</a:t>
            </a:r>
            <a:endParaRPr/>
          </a:p>
          <a:p>
            <a:pPr lvl="2">
              <a:defRPr/>
            </a:pPr>
            <a:endParaRPr lang="en-US" sz="800"/>
          </a:p>
          <a:p>
            <a:pPr>
              <a:defRPr/>
            </a:pPr>
            <a:r>
              <a:rPr lang="en-US" sz="2400"/>
              <a:t>Is it optimal?</a:t>
            </a:r>
            <a:endParaRPr/>
          </a:p>
          <a:p>
            <a:pPr lvl="1">
              <a:defRPr/>
            </a:pPr>
            <a:r>
              <a:rPr lang="en-US" sz="2000"/>
              <a:t>Yes!  (Proof next lecture via A*)</a:t>
            </a:r>
            <a:endParaRPr/>
          </a:p>
          <a:p>
            <a:pPr>
              <a:defRPr/>
            </a:pPr>
            <a:endParaRPr lang="en-US"/>
          </a:p>
        </p:txBody>
      </p:sp>
      <p:sp>
        <p:nvSpPr>
          <p:cNvPr id="24614" name="Freeform 38" hidden="0"/>
          <p:cNvSpPr/>
          <p:nvPr isPhoto="0" userDrawn="0"/>
        </p:nvSpPr>
        <p:spPr bwMode="auto">
          <a:xfrm>
            <a:off x="8655051"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a:defRPr/>
            </a:pPr>
            <a:endParaRPr lang="en-US"/>
          </a:p>
        </p:txBody>
      </p:sp>
      <p:sp>
        <p:nvSpPr>
          <p:cNvPr id="24615" name="Oval 39" hidden="0"/>
          <p:cNvSpPr>
            <a:spLocks noChangeArrowheads="1"/>
          </p:cNvSpPr>
          <p:nvPr isPhoto="0" userDrawn="0"/>
        </p:nvSpPr>
        <p:spPr bwMode="auto">
          <a:xfrm>
            <a:off x="10009187"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6" name="Oval 40" hidden="0"/>
          <p:cNvSpPr>
            <a:spLocks noChangeArrowheads="1"/>
          </p:cNvSpPr>
          <p:nvPr isPhoto="0" userDrawn="0"/>
        </p:nvSpPr>
        <p:spPr bwMode="auto">
          <a:xfrm>
            <a:off x="9777411"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7" name="Oval 41" hidden="0"/>
          <p:cNvSpPr>
            <a:spLocks noChangeArrowheads="1"/>
          </p:cNvSpPr>
          <p:nvPr isPhoto="0" userDrawn="0"/>
        </p:nvSpPr>
        <p:spPr bwMode="auto">
          <a:xfrm>
            <a:off x="102536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19" name="Freeform 43" hidden="0"/>
          <p:cNvSpPr/>
          <p:nvPr isPhoto="0" userDrawn="0"/>
        </p:nvSpPr>
        <p:spPr bwMode="auto">
          <a:xfrm>
            <a:off x="9890123"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fill="norm" stroke="1" extrusionOk="0">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a:defRPr/>
            </a:pPr>
            <a:endParaRPr lang="en-US"/>
          </a:p>
        </p:txBody>
      </p:sp>
      <p:sp>
        <p:nvSpPr>
          <p:cNvPr id="24620" name="Text Box 44" hidden="0"/>
          <p:cNvSpPr txBox="1">
            <a:spLocks noChangeArrowheads="1"/>
          </p:cNvSpPr>
          <p:nvPr isPhoto="0" userDrawn="0"/>
        </p:nvSpPr>
        <p:spPr bwMode="auto">
          <a:xfrm>
            <a:off x="9601201" y="1981202"/>
            <a:ext cx="298451" cy="369328"/>
          </a:xfrm>
          <a:prstGeom prst="rect">
            <a:avLst/>
          </a:prstGeom>
          <a:noFill/>
          <a:ln w="9525">
            <a:noFill/>
            <a:miter lim="800000"/>
            <a:headEnd/>
            <a:tailEnd/>
          </a:ln>
        </p:spPr>
        <p:txBody>
          <a:bodyPr lIns="91432" tIns="45718" rIns="91432" bIns="45718">
            <a:spAutoFit/>
          </a:bodyPr>
          <a:lstStyle/>
          <a:p>
            <a:pPr>
              <a:spcBef>
                <a:spcPts val="0"/>
              </a:spcBef>
              <a:defRPr/>
            </a:pPr>
            <a:r>
              <a:rPr lang="en-US"/>
              <a:t>b</a:t>
            </a:r>
            <a:endParaRPr/>
          </a:p>
        </p:txBody>
      </p:sp>
      <p:sp>
        <p:nvSpPr>
          <p:cNvPr id="24625" name="Oval 49" hidden="0"/>
          <p:cNvSpPr>
            <a:spLocks noChangeArrowheads="1"/>
          </p:cNvSpPr>
          <p:nvPr isPhoto="0" userDrawn="0"/>
        </p:nvSpPr>
        <p:spPr bwMode="auto">
          <a:xfrm>
            <a:off x="94488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pPr>
              <a:defRPr/>
            </a:pPr>
            <a:endParaRPr lang="en-US"/>
          </a:p>
        </p:txBody>
      </p:sp>
      <p:sp>
        <p:nvSpPr>
          <p:cNvPr id="24626" name="Oval 50" hidden="0"/>
          <p:cNvSpPr>
            <a:spLocks noChangeArrowheads="1"/>
          </p:cNvSpPr>
          <p:nvPr isPhoto="0" userDrawn="0"/>
        </p:nvSpPr>
        <p:spPr bwMode="auto">
          <a:xfrm>
            <a:off x="10501311"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27" name="Oval 51" hidden="0"/>
          <p:cNvSpPr>
            <a:spLocks noChangeArrowheads="1"/>
          </p:cNvSpPr>
          <p:nvPr isPhoto="0" userDrawn="0"/>
        </p:nvSpPr>
        <p:spPr bwMode="auto">
          <a:xfrm>
            <a:off x="10021886"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pPr>
              <a:defRPr/>
            </a:pPr>
            <a:endParaRPr lang="en-US"/>
          </a:p>
        </p:txBody>
      </p:sp>
      <p:sp>
        <p:nvSpPr>
          <p:cNvPr id="24631" name="AutoShape 55" hidden="0"/>
          <p:cNvSpPr/>
          <p:nvPr isPhoto="0" userDrawn="0"/>
        </p:nvSpPr>
        <p:spPr bwMode="auto">
          <a:xfrm>
            <a:off x="8534400" y="1828800"/>
            <a:ext cx="265112" cy="1981200"/>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pPr>
              <a:defRPr/>
            </a:pPr>
            <a:endParaRPr lang="en-US"/>
          </a:p>
        </p:txBody>
      </p:sp>
      <p:sp>
        <p:nvSpPr>
          <p:cNvPr id="24632" name="Text Box 56" hidden="0"/>
          <p:cNvSpPr txBox="1">
            <a:spLocks noChangeArrowheads="1"/>
          </p:cNvSpPr>
          <p:nvPr isPhoto="0" userDrawn="0"/>
        </p:nvSpPr>
        <p:spPr bwMode="auto">
          <a:xfrm>
            <a:off x="7239000" y="2602472"/>
            <a:ext cx="1447800" cy="369328"/>
          </a:xfrm>
          <a:prstGeom prst="rect">
            <a:avLst/>
          </a:prstGeom>
          <a:noFill/>
          <a:ln w="9525">
            <a:noFill/>
            <a:miter lim="800000"/>
            <a:headEnd/>
            <a:tailEnd/>
          </a:ln>
        </p:spPr>
        <p:txBody>
          <a:bodyPr wrap="square" lIns="91432" tIns="45718" rIns="91432" bIns="45718">
            <a:spAutoFit/>
          </a:bodyPr>
          <a:lstStyle/>
          <a:p>
            <a:pPr>
              <a:spcBef>
                <a:spcPts val="0"/>
              </a:spcBef>
              <a:defRPr/>
            </a:pPr>
            <a:r>
              <a:rPr lang="en-US" i="1">
                <a:latin typeface="Times New Roman"/>
              </a:rPr>
              <a:t>C*/</a:t>
            </a:r>
            <a:r>
              <a:rPr lang="en-US" i="1">
                <a:latin typeface="Times New Roman"/>
              </a:rPr>
              <a:t></a:t>
            </a:r>
            <a:r>
              <a:rPr lang="en-US"/>
              <a:t>  “tiers”</a:t>
            </a:r>
            <a:endParaRPr/>
          </a:p>
        </p:txBody>
      </p:sp>
      <p:sp>
        <p:nvSpPr>
          <p:cNvPr id="27" name="Freeform 67" hidden="0"/>
          <p:cNvSpPr/>
          <p:nvPr isPhoto="0" userDrawn="0"/>
        </p:nvSpPr>
        <p:spPr bwMode="auto">
          <a:xfrm>
            <a:off x="9601200" y="1905162"/>
            <a:ext cx="838200" cy="12190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fill="norm" stroke="1" extrusionOk="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pPr>
              <a:defRPr/>
            </a:pPr>
            <a:endParaRPr lang="en-US"/>
          </a:p>
        </p:txBody>
      </p:sp>
      <p:sp>
        <p:nvSpPr>
          <p:cNvPr id="29" name="Text Box 22" hidden="0"/>
          <p:cNvSpPr txBox="1">
            <a:spLocks noChangeArrowheads="1"/>
          </p:cNvSpPr>
          <p:nvPr isPhoto="0" userDrawn="0"/>
        </p:nvSpPr>
        <p:spPr bwMode="auto">
          <a:xfrm>
            <a:off x="10995027" y="2865436"/>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3</a:t>
            </a:r>
            <a:endParaRPr/>
          </a:p>
        </p:txBody>
      </p:sp>
      <p:sp>
        <p:nvSpPr>
          <p:cNvPr id="30" name="Text Box 23" hidden="0"/>
          <p:cNvSpPr txBox="1">
            <a:spLocks noChangeArrowheads="1"/>
          </p:cNvSpPr>
          <p:nvPr isPhoto="0" userDrawn="0"/>
        </p:nvSpPr>
        <p:spPr bwMode="auto">
          <a:xfrm>
            <a:off x="10820402" y="2470148"/>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2</a:t>
            </a:r>
            <a:endParaRPr/>
          </a:p>
        </p:txBody>
      </p:sp>
      <p:sp>
        <p:nvSpPr>
          <p:cNvPr id="31" name="Text Box 24" hidden="0"/>
          <p:cNvSpPr txBox="1">
            <a:spLocks noChangeArrowheads="1"/>
          </p:cNvSpPr>
          <p:nvPr isPhoto="0" userDrawn="0"/>
        </p:nvSpPr>
        <p:spPr bwMode="auto">
          <a:xfrm>
            <a:off x="10604502" y="2092324"/>
            <a:ext cx="825500" cy="369328"/>
          </a:xfrm>
          <a:prstGeom prst="rect">
            <a:avLst/>
          </a:prstGeom>
          <a:noFill/>
          <a:ln w="9525">
            <a:noFill/>
            <a:miter lim="800000"/>
            <a:headEnd/>
            <a:tailEnd/>
          </a:ln>
        </p:spPr>
        <p:txBody>
          <a:bodyPr lIns="91432" tIns="45718" rIns="91432" bIns="45718">
            <a:spAutoFit/>
          </a:bodyPr>
          <a:lstStyle/>
          <a:p>
            <a:pPr>
              <a:spcBef>
                <a:spcPts val="0"/>
              </a:spcBef>
              <a:defRPr/>
            </a:pPr>
            <a:r>
              <a:rPr lang="en-US"/>
              <a:t>c </a:t>
            </a:r>
            <a:r>
              <a:rPr lang="en-US"/>
              <a:t> 1</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1746" name="Oval 2" hidden="0"/>
          <p:cNvSpPr>
            <a:spLocks noChangeArrowheads="1"/>
          </p:cNvSpPr>
          <p:nvPr isPhoto="0" userDrawn="0"/>
        </p:nvSpPr>
        <p:spPr bwMode="auto">
          <a:xfrm>
            <a:off x="8472494" y="4114800"/>
            <a:ext cx="1912937" cy="1771651"/>
          </a:xfrm>
          <a:prstGeom prst="ellipse">
            <a:avLst/>
          </a:prstGeom>
          <a:solidFill>
            <a:srgbClr val="C0C0C0"/>
          </a:solidFill>
          <a:ln w="9525">
            <a:solidFill>
              <a:schemeClr val="tx1"/>
            </a:solidFill>
            <a:round/>
            <a:headEnd/>
            <a:tailEnd/>
          </a:ln>
        </p:spPr>
        <p:txBody>
          <a:bodyPr wrap="none" lIns="91432" tIns="45718" rIns="91432" bIns="45718" anchor="ctr"/>
          <a:lstStyle/>
          <a:p>
            <a:pPr>
              <a:defRPr/>
            </a:pPr>
            <a:endParaRPr lang="en-US"/>
          </a:p>
        </p:txBody>
      </p:sp>
      <p:sp>
        <p:nvSpPr>
          <p:cNvPr id="31748" name="Rectangle 4" hidden="0"/>
          <p:cNvSpPr>
            <a:spLocks noChangeArrowheads="1" noGrp="1"/>
          </p:cNvSpPr>
          <p:nvPr isPhoto="0" userDrawn="0">
            <p:ph type="title" hasCustomPrompt="0"/>
          </p:nvPr>
        </p:nvSpPr>
        <p:spPr bwMode="auto"/>
        <p:txBody>
          <a:bodyPr/>
          <a:lstStyle/>
          <a:p>
            <a:pPr>
              <a:defRPr/>
            </a:pPr>
            <a:r>
              <a:rPr lang="en-US"/>
              <a:t>Uniform Cost Issues</a:t>
            </a:r>
            <a:endParaRPr/>
          </a:p>
        </p:txBody>
      </p:sp>
      <p:sp>
        <p:nvSpPr>
          <p:cNvPr id="31749" name="Rectangle 5" hidden="0"/>
          <p:cNvSpPr>
            <a:spLocks noChangeArrowheads="1" noGrp="1"/>
          </p:cNvSpPr>
          <p:nvPr isPhoto="0" userDrawn="0">
            <p:ph idx="1" hasCustomPrompt="0"/>
          </p:nvPr>
        </p:nvSpPr>
        <p:spPr bwMode="auto">
          <a:xfrm>
            <a:off x="457203" y="1447801"/>
            <a:ext cx="6476999" cy="4525963"/>
          </a:xfrm>
        </p:spPr>
        <p:txBody>
          <a:bodyPr/>
          <a:lstStyle/>
          <a:p>
            <a:pPr>
              <a:lnSpc>
                <a:spcPct val="80000"/>
              </a:lnSpc>
              <a:defRPr/>
            </a:pPr>
            <a:r>
              <a:rPr lang="en-US" sz="2800"/>
              <a:t>Remember: UCS explores increasing cost contours</a:t>
            </a:r>
            <a:endParaRPr/>
          </a:p>
          <a:p>
            <a:pPr lvl="1">
              <a:lnSpc>
                <a:spcPct val="80000"/>
              </a:lnSpc>
              <a:defRPr/>
            </a:pPr>
            <a:endParaRPr lang="en-US" sz="2400"/>
          </a:p>
          <a:p>
            <a:pPr lvl="1">
              <a:lnSpc>
                <a:spcPct val="80000"/>
              </a:lnSpc>
              <a:defRPr/>
            </a:pPr>
            <a:endParaRPr lang="en-US" sz="2400"/>
          </a:p>
          <a:p>
            <a:pPr>
              <a:lnSpc>
                <a:spcPct val="80000"/>
              </a:lnSpc>
              <a:defRPr/>
            </a:pPr>
            <a:r>
              <a:rPr lang="en-US" sz="2800"/>
              <a:t>The good: UCS is complete and optimal!</a:t>
            </a:r>
            <a:endParaRPr/>
          </a:p>
          <a:p>
            <a:pPr lvl="1">
              <a:lnSpc>
                <a:spcPct val="80000"/>
              </a:lnSpc>
              <a:defRPr/>
            </a:pPr>
            <a:endParaRPr lang="en-US" sz="2400"/>
          </a:p>
          <a:p>
            <a:pPr lvl="1">
              <a:lnSpc>
                <a:spcPct val="80000"/>
              </a:lnSpc>
              <a:defRPr/>
            </a:pPr>
            <a:endParaRPr lang="en-US" sz="2400"/>
          </a:p>
          <a:p>
            <a:pPr>
              <a:lnSpc>
                <a:spcPct val="80000"/>
              </a:lnSpc>
              <a:defRPr/>
            </a:pPr>
            <a:r>
              <a:rPr lang="en-US" sz="2800"/>
              <a:t>The bad:</a:t>
            </a:r>
            <a:endParaRPr/>
          </a:p>
          <a:p>
            <a:pPr lvl="1">
              <a:lnSpc>
                <a:spcPct val="80000"/>
              </a:lnSpc>
              <a:defRPr/>
            </a:pPr>
            <a:r>
              <a:rPr lang="en-US" sz="2400"/>
              <a:t>Explores options in every “direction”</a:t>
            </a:r>
            <a:endParaRPr/>
          </a:p>
          <a:p>
            <a:pPr lvl="1">
              <a:lnSpc>
                <a:spcPct val="80000"/>
              </a:lnSpc>
              <a:defRPr/>
            </a:pPr>
            <a:r>
              <a:rPr lang="en-US" sz="2400"/>
              <a:t>No information about goal location</a:t>
            </a:r>
            <a:endParaRPr/>
          </a:p>
          <a:p>
            <a:pPr lvl="1">
              <a:lnSpc>
                <a:spcPct val="80000"/>
              </a:lnSpc>
              <a:defRPr/>
            </a:pPr>
            <a:endParaRPr lang="en-US" sz="2400"/>
          </a:p>
          <a:p>
            <a:pPr lvl="1">
              <a:lnSpc>
                <a:spcPct val="80000"/>
              </a:lnSpc>
              <a:defRPr/>
            </a:pPr>
            <a:endParaRPr lang="en-US" sz="2400"/>
          </a:p>
          <a:p>
            <a:pPr>
              <a:lnSpc>
                <a:spcPct val="80000"/>
              </a:lnSpc>
              <a:defRPr/>
            </a:pPr>
            <a:r>
              <a:rPr lang="en-US" sz="2800"/>
              <a:t>We’ll fix that soon!</a:t>
            </a:r>
            <a:endParaRPr/>
          </a:p>
          <a:p>
            <a:pPr>
              <a:lnSpc>
                <a:spcPct val="80000"/>
              </a:lnSpc>
              <a:defRPr/>
            </a:pPr>
            <a:endParaRPr lang="en-US" sz="2800"/>
          </a:p>
        </p:txBody>
      </p:sp>
      <p:sp>
        <p:nvSpPr>
          <p:cNvPr id="31750" name="Oval 6" hidden="0"/>
          <p:cNvSpPr>
            <a:spLocks noChangeArrowheads="1"/>
          </p:cNvSpPr>
          <p:nvPr isPhoto="0" userDrawn="0"/>
        </p:nvSpPr>
        <p:spPr bwMode="auto">
          <a:xfrm>
            <a:off x="9375780" y="4891091"/>
            <a:ext cx="163513" cy="153988"/>
          </a:xfrm>
          <a:prstGeom prst="ellipse">
            <a:avLst/>
          </a:prstGeom>
          <a:solidFill>
            <a:srgbClr val="008000"/>
          </a:solidFill>
          <a:ln w="9525">
            <a:solidFill>
              <a:schemeClr val="tx1"/>
            </a:solidFill>
            <a:round/>
            <a:headEnd/>
            <a:tailEnd/>
          </a:ln>
        </p:spPr>
        <p:txBody>
          <a:bodyPr wrap="none" lIns="91432" tIns="45718" rIns="91432" bIns="45718" anchor="ctr"/>
          <a:lstStyle/>
          <a:p>
            <a:pPr>
              <a:defRPr/>
            </a:pPr>
            <a:endParaRPr lang="en-US"/>
          </a:p>
        </p:txBody>
      </p:sp>
      <p:sp>
        <p:nvSpPr>
          <p:cNvPr id="31751" name="Text Box 7" hidden="0"/>
          <p:cNvSpPr txBox="1">
            <a:spLocks noChangeArrowheads="1"/>
          </p:cNvSpPr>
          <p:nvPr isPhoto="0" userDrawn="0"/>
        </p:nvSpPr>
        <p:spPr bwMode="auto">
          <a:xfrm>
            <a:off x="9113839" y="5006979"/>
            <a:ext cx="914400" cy="369328"/>
          </a:xfrm>
          <a:prstGeom prst="rect">
            <a:avLst/>
          </a:prstGeom>
          <a:noFill/>
          <a:ln w="9525">
            <a:noFill/>
            <a:miter lim="800000"/>
            <a:headEnd/>
            <a:tailEnd/>
          </a:ln>
        </p:spPr>
        <p:txBody>
          <a:bodyPr lIns="91432" tIns="45718" rIns="91432" bIns="45718">
            <a:spAutoFit/>
          </a:bodyPr>
          <a:lstStyle/>
          <a:p>
            <a:pPr>
              <a:spcBef>
                <a:spcPts val="0"/>
              </a:spcBef>
              <a:defRPr/>
            </a:pPr>
            <a:r>
              <a:rPr lang="en-US"/>
              <a:t>Start</a:t>
            </a:r>
            <a:endParaRPr/>
          </a:p>
        </p:txBody>
      </p:sp>
      <p:sp>
        <p:nvSpPr>
          <p:cNvPr id="31752" name="Oval 8" hidden="0"/>
          <p:cNvSpPr>
            <a:spLocks noChangeArrowheads="1"/>
          </p:cNvSpPr>
          <p:nvPr isPhoto="0" userDrawn="0"/>
        </p:nvSpPr>
        <p:spPr bwMode="auto">
          <a:xfrm>
            <a:off x="10302880" y="4913315"/>
            <a:ext cx="163513" cy="153988"/>
          </a:xfrm>
          <a:prstGeom prst="ellipse">
            <a:avLst/>
          </a:prstGeom>
          <a:solidFill>
            <a:srgbClr val="FF3300"/>
          </a:solidFill>
          <a:ln w="9525">
            <a:solidFill>
              <a:schemeClr val="tx1"/>
            </a:solidFill>
            <a:round/>
            <a:headEnd/>
            <a:tailEnd/>
          </a:ln>
        </p:spPr>
        <p:txBody>
          <a:bodyPr wrap="none" lIns="91432" tIns="45718" rIns="91432" bIns="45718" anchor="ctr"/>
          <a:lstStyle/>
          <a:p>
            <a:pPr>
              <a:defRPr/>
            </a:pPr>
            <a:endParaRPr lang="en-US"/>
          </a:p>
        </p:txBody>
      </p:sp>
      <p:sp>
        <p:nvSpPr>
          <p:cNvPr id="31753" name="Text Box 9" hidden="0"/>
          <p:cNvSpPr txBox="1">
            <a:spLocks noChangeArrowheads="1"/>
          </p:cNvSpPr>
          <p:nvPr isPhoto="0" userDrawn="0"/>
        </p:nvSpPr>
        <p:spPr bwMode="auto">
          <a:xfrm>
            <a:off x="10363200" y="5030791"/>
            <a:ext cx="914400" cy="369328"/>
          </a:xfrm>
          <a:prstGeom prst="rect">
            <a:avLst/>
          </a:prstGeom>
          <a:noFill/>
          <a:ln w="9525">
            <a:noFill/>
            <a:miter lim="800000"/>
            <a:headEnd/>
            <a:tailEnd/>
          </a:ln>
        </p:spPr>
        <p:txBody>
          <a:bodyPr lIns="91432" tIns="45718" rIns="91432" bIns="45718">
            <a:spAutoFit/>
          </a:bodyPr>
          <a:lstStyle/>
          <a:p>
            <a:pPr>
              <a:spcBef>
                <a:spcPts val="0"/>
              </a:spcBef>
              <a:defRPr/>
            </a:pPr>
            <a:r>
              <a:rPr lang="en-US"/>
              <a:t>Goal</a:t>
            </a:r>
            <a:endParaRPr/>
          </a:p>
        </p:txBody>
      </p:sp>
      <p:sp>
        <p:nvSpPr>
          <p:cNvPr id="31765" name="Oval 21" hidden="0"/>
          <p:cNvSpPr>
            <a:spLocks noChangeArrowheads="1"/>
          </p:cNvSpPr>
          <p:nvPr isPhoto="0" userDrawn="0"/>
        </p:nvSpPr>
        <p:spPr bwMode="auto">
          <a:xfrm>
            <a:off x="9007479" y="4549779"/>
            <a:ext cx="869951" cy="869951"/>
          </a:xfrm>
          <a:prstGeom prst="ellipse">
            <a:avLst/>
          </a:prstGeom>
          <a:noFill/>
          <a:ln w="9525">
            <a:solidFill>
              <a:schemeClr val="tx1"/>
            </a:solidFill>
            <a:round/>
            <a:headEnd/>
            <a:tailEnd/>
          </a:ln>
        </p:spPr>
        <p:txBody>
          <a:bodyPr wrap="none" lIns="91432" tIns="45718" rIns="91432" bIns="45718" anchor="ctr"/>
          <a:lstStyle/>
          <a:p>
            <a:pPr>
              <a:defRPr/>
            </a:pPr>
            <a:endParaRPr lang="en-US"/>
          </a:p>
        </p:txBody>
      </p:sp>
      <p:grpSp>
        <p:nvGrpSpPr>
          <p:cNvPr id="26" name="Group 25" hidden="0"/>
          <p:cNvGrpSpPr/>
          <p:nvPr isPhoto="0" userDrawn="0"/>
        </p:nvGrpSpPr>
        <p:grpSpPr bwMode="auto">
          <a:xfrm>
            <a:off x="8243320" y="1371602"/>
            <a:ext cx="2577080" cy="2244724"/>
            <a:chOff x="8023224" y="1412876"/>
            <a:chExt cx="3101976" cy="2701926"/>
          </a:xfrm>
        </p:grpSpPr>
        <p:sp>
          <p:nvSpPr>
            <p:cNvPr id="31747" name="Freeform 3" hidden="0"/>
            <p:cNvSpPr/>
            <p:nvPr isPhoto="0" userDrawn="0"/>
          </p:nvSpPr>
          <p:spPr bwMode="auto">
            <a:xfrm>
              <a:off x="8516935" y="1412876"/>
              <a:ext cx="1616075" cy="238125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fill="norm" stroke="1" extrusionOk="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rgbClr val="C0C0C0"/>
            </a:solidFill>
            <a:ln w="9525">
              <a:solidFill>
                <a:schemeClr val="tx1"/>
              </a:solidFill>
              <a:round/>
              <a:headEnd/>
              <a:tailEnd/>
            </a:ln>
          </p:spPr>
          <p:txBody>
            <a:bodyPr lIns="91436" tIns="45718" rIns="91436" bIns="45718"/>
            <a:lstStyle/>
            <a:p>
              <a:pPr>
                <a:defRPr/>
              </a:pPr>
              <a:endParaRPr lang="en-US"/>
            </a:p>
          </p:txBody>
        </p:sp>
        <p:sp>
          <p:nvSpPr>
            <p:cNvPr id="31754" name="Freeform 10" hidden="0"/>
            <p:cNvSpPr/>
            <p:nvPr isPhoto="0" userDrawn="0"/>
          </p:nvSpPr>
          <p:spPr bwMode="auto">
            <a:xfrm>
              <a:off x="8023224" y="1560515"/>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fill="norm" stroke="1" extrusionOk="0">
                  <a:moveTo>
                    <a:pt x="0" y="1609"/>
                  </a:moveTo>
                  <a:lnTo>
                    <a:pt x="1844" y="1609"/>
                  </a:lnTo>
                  <a:lnTo>
                    <a:pt x="915" y="0"/>
                  </a:lnTo>
                  <a:lnTo>
                    <a:pt x="0" y="1609"/>
                  </a:lnTo>
                  <a:close/>
                </a:path>
              </a:pathLst>
            </a:custGeom>
            <a:noFill/>
            <a:ln w="9525">
              <a:solidFill>
                <a:schemeClr val="tx1"/>
              </a:solidFill>
              <a:round/>
              <a:headEnd/>
              <a:tailEnd/>
            </a:ln>
          </p:spPr>
          <p:txBody>
            <a:bodyPr lIns="91436" tIns="45718" rIns="91436" bIns="45718"/>
            <a:lstStyle/>
            <a:p>
              <a:pPr>
                <a:defRPr/>
              </a:pPr>
              <a:endParaRPr lang="en-US"/>
            </a:p>
          </p:txBody>
        </p:sp>
        <p:sp>
          <p:nvSpPr>
            <p:cNvPr id="31755" name="Oval 11" hidden="0"/>
            <p:cNvSpPr>
              <a:spLocks noChangeArrowheads="1"/>
            </p:cNvSpPr>
            <p:nvPr isPhoto="0" userDrawn="0"/>
          </p:nvSpPr>
          <p:spPr bwMode="auto">
            <a:xfrm>
              <a:off x="9145585" y="1916113"/>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56" name="Oval 12" hidden="0"/>
            <p:cNvSpPr>
              <a:spLocks noChangeArrowheads="1"/>
            </p:cNvSpPr>
            <p:nvPr isPhoto="0" userDrawn="0"/>
          </p:nvSpPr>
          <p:spPr bwMode="auto">
            <a:xfrm>
              <a:off x="9621837" y="1906589"/>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57" name="Text Box 13" hidden="0"/>
            <p:cNvSpPr txBox="1">
              <a:spLocks noChangeArrowheads="1"/>
            </p:cNvSpPr>
            <p:nvPr isPhoto="0" userDrawn="0"/>
          </p:nvSpPr>
          <p:spPr bwMode="auto">
            <a:xfrm>
              <a:off x="9275761" y="1766891"/>
              <a:ext cx="274639" cy="444552"/>
            </a:xfrm>
            <a:prstGeom prst="rect">
              <a:avLst/>
            </a:prstGeom>
            <a:noFill/>
            <a:ln w="9525">
              <a:noFill/>
              <a:miter lim="800000"/>
              <a:headEnd/>
              <a:tailEnd/>
            </a:ln>
          </p:spPr>
          <p:txBody>
            <a:bodyPr lIns="91436" tIns="45718" rIns="91436" bIns="45718">
              <a:spAutoFit/>
            </a:bodyPr>
            <a:lstStyle/>
            <a:p>
              <a:pPr>
                <a:spcBef>
                  <a:spcPts val="0"/>
                </a:spcBef>
                <a:defRPr/>
              </a:pPr>
              <a:r>
                <a:rPr lang="en-US"/>
                <a:t>…</a:t>
              </a:r>
              <a:endParaRPr/>
            </a:p>
          </p:txBody>
        </p:sp>
        <p:sp>
          <p:nvSpPr>
            <p:cNvPr id="31758" name="Oval 14" hidden="0"/>
            <p:cNvSpPr>
              <a:spLocks noChangeArrowheads="1"/>
            </p:cNvSpPr>
            <p:nvPr isPhoto="0" userDrawn="0"/>
          </p:nvSpPr>
          <p:spPr bwMode="auto">
            <a:xfrm>
              <a:off x="9869485" y="2955927"/>
              <a:ext cx="179388"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
          <p:nvSpPr>
            <p:cNvPr id="31759" name="Oval 15" hidden="0"/>
            <p:cNvSpPr>
              <a:spLocks noChangeArrowheads="1"/>
            </p:cNvSpPr>
            <p:nvPr isPhoto="0" userDrawn="0"/>
          </p:nvSpPr>
          <p:spPr bwMode="auto">
            <a:xfrm>
              <a:off x="9390061" y="3511550"/>
              <a:ext cx="179388" cy="179388"/>
            </a:xfrm>
            <a:prstGeom prst="ellipse">
              <a:avLst/>
            </a:prstGeom>
            <a:solidFill>
              <a:srgbClr val="FF9999"/>
            </a:solidFill>
            <a:ln w="9525">
              <a:solidFill>
                <a:schemeClr val="tx1"/>
              </a:solidFill>
              <a:round/>
              <a:headEnd/>
              <a:tailEnd/>
            </a:ln>
          </p:spPr>
          <p:txBody>
            <a:bodyPr wrap="none" lIns="91436" tIns="45718" rIns="91436" bIns="45718" anchor="ctr"/>
            <a:lstStyle/>
            <a:p>
              <a:pPr>
                <a:defRPr/>
              </a:pPr>
              <a:endParaRPr lang="en-US"/>
            </a:p>
          </p:txBody>
        </p:sp>
        <p:sp>
          <p:nvSpPr>
            <p:cNvPr id="31762" name="Oval 18" hidden="0"/>
            <p:cNvSpPr>
              <a:spLocks noChangeArrowheads="1"/>
            </p:cNvSpPr>
            <p:nvPr isPhoto="0" userDrawn="0"/>
          </p:nvSpPr>
          <p:spPr bwMode="auto">
            <a:xfrm>
              <a:off x="9377361" y="1490664"/>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pPr>
                <a:defRPr/>
              </a:pPr>
              <a:endParaRPr lang="en-US"/>
            </a:p>
          </p:txBody>
        </p:sp>
        <p:sp>
          <p:nvSpPr>
            <p:cNvPr id="31763" name="Freeform 19" hidden="0"/>
            <p:cNvSpPr/>
            <p:nvPr isPhoto="0" userDrawn="0"/>
          </p:nvSpPr>
          <p:spPr bwMode="auto">
            <a:xfrm>
              <a:off x="8805861" y="2395539"/>
              <a:ext cx="1181099" cy="557212"/>
            </a:xfrm>
            <a:custGeom>
              <a:avLst/>
              <a:gdLst>
                <a:gd name="T0" fmla="*/ 2147483647 w 744"/>
                <a:gd name="T1" fmla="*/ 0 h 351"/>
                <a:gd name="T2" fmla="*/ 2147483647 w 744"/>
                <a:gd name="T3" fmla="*/ 2147483647 h 351"/>
                <a:gd name="T4" fmla="*/ 2147483647 w 744"/>
                <a:gd name="T5" fmla="*/ 2147483647 h 351"/>
                <a:gd name="T6" fmla="*/ 2147483647 w 744"/>
                <a:gd name="T7" fmla="*/ 2147483647 h 351"/>
                <a:gd name="T8" fmla="*/ 0 w 744"/>
                <a:gd name="T9" fmla="*/ 2147483647 h 351"/>
                <a:gd name="T10" fmla="*/ 0 60000 65536"/>
                <a:gd name="T11" fmla="*/ 0 60000 65536"/>
                <a:gd name="T12" fmla="*/ 0 60000 65536"/>
                <a:gd name="T13" fmla="*/ 0 60000 65536"/>
                <a:gd name="T14" fmla="*/ 0 60000 65536"/>
                <a:gd name="T15" fmla="*/ 0 w 744"/>
                <a:gd name="T16" fmla="*/ 0 h 351"/>
                <a:gd name="T17" fmla="*/ 744 w 744"/>
                <a:gd name="T18" fmla="*/ 351 h 351"/>
              </a:gdLst>
              <a:ahLst/>
              <a:cxnLst>
                <a:cxn ang="T10">
                  <a:pos x="T0" y="T1"/>
                </a:cxn>
                <a:cxn ang="T11">
                  <a:pos x="T2" y="T3"/>
                </a:cxn>
                <a:cxn ang="T12">
                  <a:pos x="T4" y="T5"/>
                </a:cxn>
                <a:cxn ang="T13">
                  <a:pos x="T6" y="T7"/>
                </a:cxn>
                <a:cxn ang="T14">
                  <a:pos x="T8" y="T9"/>
                </a:cxn>
              </a:cxnLst>
              <a:rect l="T15" t="T16" r="T17" b="T18"/>
              <a:pathLst>
                <a:path w="744" h="351" fill="norm" stroke="1" extrusionOk="0">
                  <a:moveTo>
                    <a:pt x="744" y="0"/>
                  </a:moveTo>
                  <a:cubicBezTo>
                    <a:pt x="672" y="25"/>
                    <a:pt x="600" y="51"/>
                    <a:pt x="547" y="105"/>
                  </a:cubicBezTo>
                  <a:cubicBezTo>
                    <a:pt x="494" y="159"/>
                    <a:pt x="485" y="295"/>
                    <a:pt x="428" y="323"/>
                  </a:cubicBezTo>
                  <a:cubicBezTo>
                    <a:pt x="371" y="351"/>
                    <a:pt x="274" y="293"/>
                    <a:pt x="203" y="274"/>
                  </a:cubicBezTo>
                  <a:cubicBezTo>
                    <a:pt x="132" y="255"/>
                    <a:pt x="66" y="233"/>
                    <a:pt x="0" y="211"/>
                  </a:cubicBezTo>
                </a:path>
              </a:pathLst>
            </a:custGeom>
            <a:noFill/>
            <a:ln w="9525">
              <a:solidFill>
                <a:schemeClr val="tx1"/>
              </a:solidFill>
              <a:round/>
              <a:headEnd/>
              <a:tailEnd/>
            </a:ln>
          </p:spPr>
          <p:txBody>
            <a:bodyPr lIns="91436" tIns="45718" rIns="91436" bIns="45718"/>
            <a:lstStyle/>
            <a:p>
              <a:pPr>
                <a:defRPr/>
              </a:pPr>
              <a:endParaRPr lang="en-US"/>
            </a:p>
          </p:txBody>
        </p:sp>
        <p:sp>
          <p:nvSpPr>
            <p:cNvPr id="31764" name="Freeform 20" hidden="0"/>
            <p:cNvSpPr/>
            <p:nvPr isPhoto="0" userDrawn="0"/>
          </p:nvSpPr>
          <p:spPr bwMode="auto">
            <a:xfrm>
              <a:off x="9061449" y="2127251"/>
              <a:ext cx="747712" cy="293688"/>
            </a:xfrm>
            <a:custGeom>
              <a:avLst/>
              <a:gdLst>
                <a:gd name="T0" fmla="*/ 2147483647 w 471"/>
                <a:gd name="T1" fmla="*/ 0 h 185"/>
                <a:gd name="T2" fmla="*/ 2147483647 w 471"/>
                <a:gd name="T3" fmla="*/ 2147483647 h 185"/>
                <a:gd name="T4" fmla="*/ 0 w 471"/>
                <a:gd name="T5" fmla="*/ 2147483647 h 185"/>
                <a:gd name="T6" fmla="*/ 0 60000 65536"/>
                <a:gd name="T7" fmla="*/ 0 60000 65536"/>
                <a:gd name="T8" fmla="*/ 0 60000 65536"/>
                <a:gd name="T9" fmla="*/ 0 w 471"/>
                <a:gd name="T10" fmla="*/ 0 h 185"/>
                <a:gd name="T11" fmla="*/ 471 w 471"/>
                <a:gd name="T12" fmla="*/ 185 h 185"/>
              </a:gdLst>
              <a:ahLst/>
              <a:cxnLst>
                <a:cxn ang="T6">
                  <a:pos x="T0" y="T1"/>
                </a:cxn>
                <a:cxn ang="T7">
                  <a:pos x="T2" y="T3"/>
                </a:cxn>
                <a:cxn ang="T8">
                  <a:pos x="T4" y="T5"/>
                </a:cxn>
              </a:cxnLst>
              <a:rect l="T9" t="T10" r="T11" b="T12"/>
              <a:pathLst>
                <a:path w="471" h="185" fill="norm" stroke="1" extrusionOk="0">
                  <a:moveTo>
                    <a:pt x="471" y="0"/>
                  </a:moveTo>
                  <a:cubicBezTo>
                    <a:pt x="394" y="76"/>
                    <a:pt x="317" y="153"/>
                    <a:pt x="239" y="169"/>
                  </a:cubicBezTo>
                  <a:cubicBezTo>
                    <a:pt x="161" y="185"/>
                    <a:pt x="80" y="142"/>
                    <a:pt x="0" y="99"/>
                  </a:cubicBezTo>
                </a:path>
              </a:pathLst>
            </a:custGeom>
            <a:noFill/>
            <a:ln w="9525">
              <a:solidFill>
                <a:schemeClr val="tx1"/>
              </a:solidFill>
              <a:round/>
              <a:headEnd/>
              <a:tailEnd/>
            </a:ln>
          </p:spPr>
          <p:txBody>
            <a:bodyPr lIns="91436" tIns="45718" rIns="91436" bIns="45718"/>
            <a:lstStyle/>
            <a:p>
              <a:pPr>
                <a:defRPr/>
              </a:pPr>
              <a:endParaRPr lang="en-US"/>
            </a:p>
          </p:txBody>
        </p:sp>
        <p:sp>
          <p:nvSpPr>
            <p:cNvPr id="31766" name="Text Box 22" hidden="0"/>
            <p:cNvSpPr txBox="1">
              <a:spLocks noChangeArrowheads="1"/>
            </p:cNvSpPr>
            <p:nvPr isPhoto="0" userDrawn="0"/>
          </p:nvSpPr>
          <p:spPr bwMode="auto">
            <a:xfrm>
              <a:off x="10299700" y="2495551"/>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3</a:t>
              </a:r>
              <a:endParaRPr/>
            </a:p>
          </p:txBody>
        </p:sp>
        <p:sp>
          <p:nvSpPr>
            <p:cNvPr id="31767" name="Text Box 23" hidden="0"/>
            <p:cNvSpPr txBox="1">
              <a:spLocks noChangeArrowheads="1"/>
            </p:cNvSpPr>
            <p:nvPr isPhoto="0" userDrawn="0"/>
          </p:nvSpPr>
          <p:spPr bwMode="auto">
            <a:xfrm>
              <a:off x="10172700" y="2100263"/>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2</a:t>
              </a:r>
              <a:endParaRPr/>
            </a:p>
          </p:txBody>
        </p:sp>
        <p:sp>
          <p:nvSpPr>
            <p:cNvPr id="31768" name="Text Box 24" hidden="0"/>
            <p:cNvSpPr txBox="1">
              <a:spLocks noChangeArrowheads="1"/>
            </p:cNvSpPr>
            <p:nvPr isPhoto="0" userDrawn="0"/>
          </p:nvSpPr>
          <p:spPr bwMode="auto">
            <a:xfrm>
              <a:off x="9972673" y="1722440"/>
              <a:ext cx="825500" cy="444552"/>
            </a:xfrm>
            <a:prstGeom prst="rect">
              <a:avLst/>
            </a:prstGeom>
            <a:noFill/>
            <a:ln w="9525">
              <a:noFill/>
              <a:miter lim="800000"/>
              <a:headEnd/>
              <a:tailEnd/>
            </a:ln>
          </p:spPr>
          <p:txBody>
            <a:bodyPr lIns="91436" tIns="45718" rIns="91436" bIns="45718">
              <a:spAutoFit/>
            </a:bodyPr>
            <a:lstStyle/>
            <a:p>
              <a:pPr>
                <a:spcBef>
                  <a:spcPts val="0"/>
                </a:spcBef>
                <a:defRPr/>
              </a:pPr>
              <a:r>
                <a:rPr lang="en-US"/>
                <a:t>c </a:t>
              </a:r>
              <a:r>
                <a:rPr lang="en-US"/>
                <a:t> 1</a:t>
              </a:r>
              <a:endParaRPr/>
            </a:p>
          </p:txBody>
        </p:sp>
      </p:grpSp>
      <p:sp>
        <p:nvSpPr>
          <p:cNvPr id="31769" name="TextBox 26" hidden="0"/>
          <p:cNvSpPr txBox="1">
            <a:spLocks noChangeArrowheads="1"/>
          </p:cNvSpPr>
          <p:nvPr isPhoto="0" userDrawn="0"/>
        </p:nvSpPr>
        <p:spPr bwMode="auto">
          <a:xfrm>
            <a:off x="8467725" y="5943600"/>
            <a:ext cx="3724275" cy="923326"/>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rPr>
              <a:t>[Demo</a:t>
            </a:r>
            <a:r>
              <a:rPr lang="en-US">
                <a:solidFill>
                  <a:srgbClr val="C00000"/>
                </a:solidFill>
              </a:rPr>
              <a:t>: </a:t>
            </a:r>
            <a:r>
              <a:rPr lang="en-US">
                <a:solidFill>
                  <a:srgbClr val="C00000"/>
                </a:solidFill>
              </a:rPr>
              <a:t>empty grid UCS (L2D5)]</a:t>
            </a:r>
            <a:endParaRPr/>
          </a:p>
          <a:p>
            <a:pPr>
              <a:defRPr/>
            </a:pPr>
            <a:r>
              <a:rPr lang="en-US">
                <a:solidFill>
                  <a:srgbClr val="C00000"/>
                </a:solidFill>
              </a:rPr>
              <a:t>[Demo: maze with deep/shallow water DFS/BFS/UCS (L2D7)]</a:t>
            </a:r>
            <a:endParaRPr 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Empty UCS</a:t>
            </a:r>
            <a:endParaRPr lang="en-US"/>
          </a:p>
        </p:txBody>
      </p:sp>
      <p:pic>
        <p:nvPicPr>
          <p:cNvPr id="3" name="Empty-UCS.mp4"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a:off x="2920286" y="1143001"/>
            <a:ext cx="6351429" cy="53246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sz="2800"/>
              <a:t>Video of Demo Maze with Deep/Shallow Water --- DFS, BFS, or UCS? (part 1)</a:t>
            </a:r>
            <a:endParaRPr lang="en-US" sz="2800"/>
          </a:p>
        </p:txBody>
      </p:sp>
      <p:pic>
        <p:nvPicPr>
          <p:cNvPr id="3" name="MazeShallowDeep-B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93857" y="1151450"/>
            <a:ext cx="7204286" cy="5325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endSync evt="end" delay="0">
                  <p:rtn val="all"/>
                </p:endSync>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1" hidden="0"/>
          <p:cNvSpPr>
            <a:spLocks noGrp="1"/>
          </p:cNvSpPr>
          <p:nvPr isPhoto="0" userDrawn="0">
            <p:ph type="title" hasCustomPrompt="0"/>
          </p:nvPr>
        </p:nvSpPr>
        <p:spPr bwMode="auto">
          <a:xfrm>
            <a:off x="0" y="-25400"/>
            <a:ext cx="12192000" cy="1143000"/>
          </a:xfrm>
        </p:spPr>
        <p:txBody>
          <a:bodyPr/>
          <a:lstStyle/>
          <a:p>
            <a:pPr>
              <a:defRPr/>
            </a:pPr>
            <a:r>
              <a:rPr lang="en-US" sz="2800"/>
              <a:t>Video of Demo Maze with Deep/Shallow Water --- DFS, BFS, or UCS? (part 2)</a:t>
            </a:r>
            <a:endParaRPr lang="en-US" sz="2800"/>
          </a:p>
        </p:txBody>
      </p:sp>
      <p:pic>
        <p:nvPicPr>
          <p:cNvPr id="2" name="MazeShallowDeep-UC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88143" y="1143001"/>
            <a:ext cx="7215715" cy="5333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endSync evt="end" delay="0">
                  <p:rtn val="all"/>
                </p:endSync>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52" name="Rectangle 2" hidden="0"/>
          <p:cNvSpPr>
            <a:spLocks noChangeArrowheads="1" noGrp="1"/>
          </p:cNvSpPr>
          <p:nvPr isPhoto="0" userDrawn="0">
            <p:ph type="title" hasCustomPrompt="0"/>
          </p:nvPr>
        </p:nvSpPr>
        <p:spPr bwMode="auto"/>
        <p:txBody>
          <a:bodyPr/>
          <a:lstStyle/>
          <a:p>
            <a:pPr>
              <a:defRPr/>
            </a:pPr>
            <a:r>
              <a:rPr lang="en-US"/>
              <a:t>Planning Agents</a:t>
            </a:r>
            <a:endParaRPr/>
          </a:p>
        </p:txBody>
      </p:sp>
      <p:sp>
        <p:nvSpPr>
          <p:cNvPr id="2053" name="Rectangle 3" hidden="0"/>
          <p:cNvSpPr>
            <a:spLocks noChangeArrowheads="1" noGrp="1"/>
          </p:cNvSpPr>
          <p:nvPr isPhoto="0" userDrawn="0">
            <p:ph idx="1" hasCustomPrompt="0"/>
          </p:nvPr>
        </p:nvSpPr>
        <p:spPr bwMode="auto">
          <a:xfrm>
            <a:off x="381000" y="1676400"/>
            <a:ext cx="5943599" cy="4525963"/>
          </a:xfrm>
        </p:spPr>
        <p:txBody>
          <a:bodyPr/>
          <a:lstStyle/>
          <a:p>
            <a:pPr>
              <a:lnSpc>
                <a:spcPct val="90000"/>
              </a:lnSpc>
              <a:defRPr/>
            </a:pPr>
            <a:r>
              <a:rPr lang="en-US" sz="2400"/>
              <a:t>Planning agents:</a:t>
            </a:r>
            <a:endParaRPr/>
          </a:p>
          <a:p>
            <a:pPr lvl="1">
              <a:lnSpc>
                <a:spcPct val="90000"/>
              </a:lnSpc>
              <a:defRPr/>
            </a:pPr>
            <a:r>
              <a:rPr lang="en-US" sz="2000"/>
              <a:t>Ask “what if”</a:t>
            </a:r>
            <a:endParaRPr/>
          </a:p>
          <a:p>
            <a:pPr lvl="1">
              <a:lnSpc>
                <a:spcPct val="90000"/>
              </a:lnSpc>
              <a:defRPr/>
            </a:pPr>
            <a:r>
              <a:rPr lang="en-US" sz="2000"/>
              <a:t>Decisions based on (hypothesized) consequences of actions</a:t>
            </a:r>
            <a:endParaRPr/>
          </a:p>
          <a:p>
            <a:pPr lvl="1">
              <a:lnSpc>
                <a:spcPct val="90000"/>
              </a:lnSpc>
              <a:defRPr/>
            </a:pPr>
            <a:r>
              <a:rPr lang="en-US" sz="2000"/>
              <a:t>Must have a model of how the world evolves in response to actions</a:t>
            </a:r>
            <a:endParaRPr/>
          </a:p>
          <a:p>
            <a:pPr lvl="1">
              <a:lnSpc>
                <a:spcPct val="90000"/>
              </a:lnSpc>
              <a:defRPr/>
            </a:pPr>
            <a:r>
              <a:rPr lang="en-US" sz="2000"/>
              <a:t>Must formulate a goal (test)</a:t>
            </a:r>
            <a:endParaRPr/>
          </a:p>
          <a:p>
            <a:pPr lvl="1">
              <a:lnSpc>
                <a:spcPct val="90000"/>
              </a:lnSpc>
              <a:defRPr/>
            </a:pPr>
            <a:r>
              <a:rPr lang="en-US" sz="2000">
                <a:solidFill>
                  <a:srgbClr val="FF0000"/>
                </a:solidFill>
              </a:rPr>
              <a:t>Consider how the world WOULD BE</a:t>
            </a:r>
            <a:endParaRPr/>
          </a:p>
          <a:p>
            <a:pPr lvl="1">
              <a:lnSpc>
                <a:spcPct val="90000"/>
              </a:lnSpc>
              <a:defRPr/>
            </a:pPr>
            <a:endParaRPr lang="en-US" sz="2000">
              <a:solidFill>
                <a:srgbClr val="FF0000"/>
              </a:solidFill>
            </a:endParaRPr>
          </a:p>
          <a:p>
            <a:pPr>
              <a:lnSpc>
                <a:spcPct val="90000"/>
              </a:lnSpc>
              <a:defRPr/>
            </a:pPr>
            <a:r>
              <a:rPr lang="en-US" sz="2400"/>
              <a:t>Optimal vs. complete planning</a:t>
            </a:r>
            <a:endParaRPr/>
          </a:p>
          <a:p>
            <a:pPr lvl="1">
              <a:lnSpc>
                <a:spcPct val="90000"/>
              </a:lnSpc>
              <a:defRPr/>
            </a:pPr>
            <a:endParaRPr lang="en-US" sz="2000"/>
          </a:p>
          <a:p>
            <a:pPr>
              <a:lnSpc>
                <a:spcPct val="90000"/>
              </a:lnSpc>
              <a:defRPr/>
            </a:pPr>
            <a:r>
              <a:rPr lang="en-US" sz="2400"/>
              <a:t>Planning vs. </a:t>
            </a:r>
            <a:r>
              <a:rPr lang="en-US" sz="2400"/>
              <a:t>replanning</a:t>
            </a:r>
            <a:endParaRPr lang="en-US" sz="20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899276" y="4135444"/>
          <a:ext cx="4595813" cy="1622425"/>
        </p:xfrm>
        <a:graphic>
          <a:graphicData uri="http://schemas.openxmlformats.org/presentationml/2006/ole">
            <p:oleObj name="oleObj" r:id="rId4" imgW="4594860" imgH="1623060" progId="MSPhotoEd.3">
              <p:embed/>
              <p:pic>
                <p:nvPicPr>
                  <p:cNvPr id="2028199124" name="" hidden="0"/>
                  <p:cNvPicPr/>
                  <p:nvPr isPhoto="0" userDrawn="0"/>
                </p:nvPicPr>
                <p:blipFill>
                  <a:blip r:embed="rId3"/>
                  <a:stretch/>
                </p:blipFill>
                <p:spPr bwMode="auto">
                  <a:xfrm>
                    <a:off x="6899276" y="4135444"/>
                    <a:ext cx="4595813" cy="16224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926266" y="1797049"/>
          <a:ext cx="4579937" cy="1608139"/>
        </p:xfrm>
        <a:graphic>
          <a:graphicData uri="http://schemas.openxmlformats.org/presentationml/2006/ole">
            <p:oleObj name="oleObj" r:id="rId6" imgW="4579620" imgH="1607185" progId="MSPhotoEd.3">
              <p:embed/>
              <p:pic>
                <p:nvPicPr>
                  <p:cNvPr id="2028199125" name="" hidden="0"/>
                  <p:cNvPicPr/>
                  <p:nvPr isPhoto="0" userDrawn="0"/>
                </p:nvPicPr>
                <p:blipFill>
                  <a:blip r:embed="rId5"/>
                  <a:stretch/>
                </p:blipFill>
                <p:spPr bwMode="auto">
                  <a:xfrm>
                    <a:off x="6926266" y="1797049"/>
                    <a:ext cx="4579937" cy="1608139"/>
                  </a:xfrm>
                  <a:prstGeom prst="rect">
                    <a:avLst/>
                  </a:prstGeom>
                </p:spPr>
              </p:pic>
            </p:oleObj>
          </a:graphicData>
        </a:graphic>
      </p:graphicFrame>
      <p:sp>
        <p:nvSpPr>
          <p:cNvPr id="2054" name="TextBox 7" hidden="0"/>
          <p:cNvSpPr txBox="1">
            <a:spLocks noChangeArrowheads="1"/>
          </p:cNvSpPr>
          <p:nvPr isPhoto="0" userDrawn="0"/>
        </p:nvSpPr>
        <p:spPr bwMode="auto">
          <a:xfrm>
            <a:off x="9144000" y="6172200"/>
            <a:ext cx="2819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a:t>
            </a:r>
            <a:r>
              <a:rPr lang="en-US">
                <a:solidFill>
                  <a:srgbClr val="C00000"/>
                </a:solidFill>
                <a:latin typeface="Calibri"/>
              </a:rPr>
              <a:t>: </a:t>
            </a:r>
            <a:r>
              <a:rPr lang="en-US">
                <a:solidFill>
                  <a:srgbClr val="C00000"/>
                </a:solidFill>
                <a:latin typeface="Calibri"/>
              </a:rPr>
              <a:t>replanning</a:t>
            </a:r>
            <a:r>
              <a:rPr lang="en-US">
                <a:solidFill>
                  <a:srgbClr val="C00000"/>
                </a:solidFill>
                <a:latin typeface="Calibri"/>
              </a:rPr>
              <a:t> (L2D3)]</a:t>
            </a:r>
            <a:endParaRPr lang="en-US">
              <a:solidFill>
                <a:srgbClr val="C00000"/>
              </a:solidFill>
              <a:latin typeface="Calibri"/>
            </a:endParaRPr>
          </a:p>
        </p:txBody>
      </p:sp>
      <p:pic>
        <p:nvPicPr>
          <p:cNvPr id="7" name="Picture 2" hidden="0"/>
          <p:cNvPicPr>
            <a:picLocks noChangeArrowheads="1"/>
          </p:cNvPicPr>
          <p:nvPr isPhoto="0" userDrawn="0"/>
        </p:nvPicPr>
        <p:blipFill>
          <a:blip r:embed="rId7"/>
          <a:stretch/>
        </p:blipFill>
        <p:spPr bwMode="auto">
          <a:xfrm>
            <a:off x="6479043" y="1747400"/>
            <a:ext cx="5262855" cy="4119999"/>
          </a:xfrm>
          <a:prstGeom prst="rect">
            <a:avLst/>
          </a:prstGeom>
          <a:noFill/>
          <a:ln w="38100">
            <a:noFill/>
          </a:ln>
        </p:spPr>
      </p:pic>
      <p:sp>
        <p:nvSpPr>
          <p:cNvPr id="8" name="TextBox 7" hidden="0"/>
          <p:cNvSpPr txBox="1">
            <a:spLocks noChangeArrowheads="1"/>
          </p:cNvSpPr>
          <p:nvPr isPhoto="0" userDrawn="0"/>
        </p:nvSpPr>
        <p:spPr bwMode="auto">
          <a:xfrm>
            <a:off x="9144000" y="6488672"/>
            <a:ext cx="2819400" cy="369328"/>
          </a:xfrm>
          <a:prstGeom prst="rect">
            <a:avLst/>
          </a:prstGeom>
          <a:noFill/>
          <a:ln w="9525">
            <a:noFill/>
            <a:miter lim="800000"/>
            <a:headEnd/>
            <a:tailEnd/>
          </a:ln>
        </p:spPr>
        <p:txBody>
          <a:bodyPr wrap="square" lIns="91432" tIns="45718" rIns="91432" bIns="45718">
            <a:spAutoFit/>
          </a:bodyPr>
          <a:lstStyle/>
          <a:p>
            <a:pPr>
              <a:defRPr/>
            </a:pPr>
            <a:r>
              <a:rPr lang="en-US">
                <a:solidFill>
                  <a:srgbClr val="C00000"/>
                </a:solidFill>
                <a:latin typeface="Calibri"/>
              </a:rPr>
              <a:t>[Demo</a:t>
            </a:r>
            <a:r>
              <a:rPr lang="en-US">
                <a:solidFill>
                  <a:srgbClr val="C00000"/>
                </a:solidFill>
                <a:latin typeface="Calibri"/>
              </a:rPr>
              <a:t>: </a:t>
            </a:r>
            <a:r>
              <a:rPr lang="en-US">
                <a:solidFill>
                  <a:srgbClr val="C00000"/>
                </a:solidFill>
                <a:latin typeface="Calibri"/>
              </a:rPr>
              <a:t>mastermind (L2D4)]</a:t>
            </a:r>
            <a:endParaRPr lang="en-US">
              <a:solidFill>
                <a:srgbClr val="C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1" hidden="0"/>
          <p:cNvSpPr>
            <a:spLocks noGrp="1"/>
          </p:cNvSpPr>
          <p:nvPr isPhoto="0" userDrawn="0">
            <p:ph type="title" hasCustomPrompt="0"/>
          </p:nvPr>
        </p:nvSpPr>
        <p:spPr bwMode="auto">
          <a:xfrm>
            <a:off x="0" y="-25400"/>
            <a:ext cx="12192000" cy="1143000"/>
          </a:xfrm>
        </p:spPr>
        <p:txBody>
          <a:bodyPr/>
          <a:lstStyle/>
          <a:p>
            <a:pPr>
              <a:defRPr/>
            </a:pPr>
            <a:r>
              <a:rPr lang="en-US" sz="2800"/>
              <a:t>Video of Demo Maze with Deep/Shallow Water --- DFS, BFS, or UCS? (part 3)</a:t>
            </a:r>
            <a:endParaRPr lang="en-US" sz="2800"/>
          </a:p>
        </p:txBody>
      </p:sp>
      <p:pic>
        <p:nvPicPr>
          <p:cNvPr id="2" name="MazeShallowDeep-DFS.mp4" hidden="0">
            <a:hlinkClick r:id="" action="ppaction://media"/>
          </p:cNvPr>
          <p:cNvPicPr>
            <a:picLocks noChangeAspect="1"/>
          </p:cNvPicPr>
          <p:nvPr isPhoto="0" userDrawn="0">
            <a:videoFile r:link="rId5"/>
            <p:extLst>
              <p:ext uri="{DAA4B4D4-6D71-4841-9C94-3DE7FCFB9230}">
                <p14:media xmlns:p14="http://schemas.microsoft.com/office/powerpoint/2010/main" r:embed="rId4"/>
              </p:ext>
            </p:extLst>
          </p:nvPr>
        </p:nvPicPr>
        <p:blipFill>
          <a:blip r:embed="rId3"/>
          <a:stretch/>
        </p:blipFill>
        <p:spPr bwMode="auto">
          <a:xfrm>
            <a:off x="2488142" y="1143001"/>
            <a:ext cx="7215716" cy="5334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endSync evt="end" delay="0">
                  <p:rtn val="all"/>
                </p:endSync>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9699" name="Rectangle 3" hidden="0"/>
          <p:cNvSpPr>
            <a:spLocks noChangeArrowheads="1" noGrp="1"/>
          </p:cNvSpPr>
          <p:nvPr isPhoto="0" userDrawn="0">
            <p:ph type="title" hasCustomPrompt="0"/>
          </p:nvPr>
        </p:nvSpPr>
        <p:spPr bwMode="auto"/>
        <p:txBody>
          <a:bodyPr/>
          <a:lstStyle/>
          <a:p>
            <a:pPr>
              <a:defRPr/>
            </a:pPr>
            <a:r>
              <a:rPr lang="en-US"/>
              <a:t>The One Queue</a:t>
            </a:r>
            <a:endParaRPr/>
          </a:p>
        </p:txBody>
      </p:sp>
      <p:sp>
        <p:nvSpPr>
          <p:cNvPr id="29711" name="Rectangle 15" hidden="0"/>
          <p:cNvSpPr>
            <a:spLocks noChangeArrowheads="1" noGrp="1"/>
          </p:cNvSpPr>
          <p:nvPr isPhoto="0" userDrawn="0">
            <p:ph idx="1" hasCustomPrompt="0"/>
          </p:nvPr>
        </p:nvSpPr>
        <p:spPr bwMode="auto">
          <a:xfrm>
            <a:off x="381000" y="1443036"/>
            <a:ext cx="5842000" cy="4729164"/>
          </a:xfrm>
        </p:spPr>
        <p:txBody>
          <a:bodyPr/>
          <a:lstStyle/>
          <a:p>
            <a:pPr>
              <a:defRPr/>
            </a:pPr>
            <a:r>
              <a:rPr lang="en-US" sz="2800"/>
              <a:t>All these search algorithms are the same except for fringe strategies</a:t>
            </a:r>
            <a:endParaRPr/>
          </a:p>
          <a:p>
            <a:pPr lvl="1">
              <a:defRPr/>
            </a:pPr>
            <a:r>
              <a:rPr lang="en-US" sz="2400"/>
              <a:t>Conceptually, all fringes are priority queues (i.e. collections of nodes with attached priorities)</a:t>
            </a:r>
            <a:endParaRPr/>
          </a:p>
          <a:p>
            <a:pPr lvl="1">
              <a:defRPr/>
            </a:pPr>
            <a:r>
              <a:rPr lang="en-US" sz="2400"/>
              <a:t>Practically, for DFS and BFS, you can avoid the log(n) overhead from an actual priority queue by using stacks and queues</a:t>
            </a:r>
            <a:endParaRPr/>
          </a:p>
          <a:p>
            <a:pPr lvl="1">
              <a:defRPr/>
            </a:pPr>
            <a:r>
              <a:rPr lang="en-US" sz="2400"/>
              <a:t>Can even code one implementation that takes a variable queuing object</a:t>
            </a:r>
            <a:endParaRPr/>
          </a:p>
        </p:txBody>
      </p:sp>
      <p:pic>
        <p:nvPicPr>
          <p:cNvPr id="11266" name="Picture 2" hidden="0"/>
          <p:cNvPicPr>
            <a:picLocks noChangeAspect="1" noChangeArrowheads="1"/>
          </p:cNvPicPr>
          <p:nvPr isPhoto="0" userDrawn="0"/>
        </p:nvPicPr>
        <p:blipFill>
          <a:blip r:embed="rId2"/>
          <a:stretch/>
        </p:blipFill>
        <p:spPr bwMode="auto">
          <a:xfrm>
            <a:off x="6057900" y="1296458"/>
            <a:ext cx="5753099" cy="447463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Title 4" hidden="0"/>
          <p:cNvSpPr>
            <a:spLocks noGrp="1"/>
          </p:cNvSpPr>
          <p:nvPr isPhoto="0" userDrawn="0">
            <p:ph type="title" hasCustomPrompt="0"/>
          </p:nvPr>
        </p:nvSpPr>
        <p:spPr bwMode="auto"/>
        <p:txBody>
          <a:bodyPr/>
          <a:lstStyle/>
          <a:p>
            <a:pPr>
              <a:defRPr/>
            </a:pPr>
            <a:r>
              <a:rPr lang="en-US"/>
              <a:t>Search and Models</a:t>
            </a:r>
            <a:endParaRPr lang="en-US"/>
          </a:p>
        </p:txBody>
      </p:sp>
      <p:sp>
        <p:nvSpPr>
          <p:cNvPr id="6" name="Content Placeholder 5" hidden="0"/>
          <p:cNvSpPr>
            <a:spLocks noGrp="1"/>
          </p:cNvSpPr>
          <p:nvPr isPhoto="0" userDrawn="0">
            <p:ph idx="1" hasCustomPrompt="0"/>
          </p:nvPr>
        </p:nvSpPr>
        <p:spPr bwMode="auto">
          <a:xfrm>
            <a:off x="406400" y="1524000"/>
            <a:ext cx="4699000" cy="4729164"/>
          </a:xfrm>
        </p:spPr>
        <p:txBody>
          <a:bodyPr/>
          <a:lstStyle/>
          <a:p>
            <a:pPr>
              <a:defRPr/>
            </a:pPr>
            <a:r>
              <a:rPr lang="en-US"/>
              <a:t>Search operates over models of the world</a:t>
            </a:r>
            <a:endParaRPr/>
          </a:p>
          <a:p>
            <a:pPr lvl="1">
              <a:defRPr/>
            </a:pPr>
            <a:r>
              <a:rPr lang="en-US"/>
              <a:t>The agent doesn’t actually try all the plans out in the real world!</a:t>
            </a:r>
            <a:endParaRPr/>
          </a:p>
          <a:p>
            <a:pPr lvl="1">
              <a:defRPr/>
            </a:pPr>
            <a:r>
              <a:rPr lang="en-US"/>
              <a:t>Planning is all “in simulation”</a:t>
            </a:r>
            <a:endParaRPr/>
          </a:p>
          <a:p>
            <a:pPr lvl="1">
              <a:defRPr/>
            </a:pPr>
            <a:r>
              <a:rPr lang="en-US"/>
              <a:t>Your search is only as good as your models…</a:t>
            </a:r>
            <a:endParaRPr lang="en-US"/>
          </a:p>
        </p:txBody>
      </p:sp>
      <p:pic>
        <p:nvPicPr>
          <p:cNvPr id="10" name="Picture 2" hidden="0"/>
          <p:cNvPicPr>
            <a:picLocks noChangeAspect="1" noChangeArrowheads="1"/>
          </p:cNvPicPr>
          <p:nvPr isPhoto="0" userDrawn="0"/>
        </p:nvPicPr>
        <p:blipFill>
          <a:blip r:embed="rId2"/>
          <a:stretch/>
        </p:blipFill>
        <p:spPr bwMode="auto">
          <a:xfrm>
            <a:off x="4965391" y="1532614"/>
            <a:ext cx="6552150" cy="455477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866" name="Rectangle 2" hidden="0"/>
          <p:cNvSpPr>
            <a:spLocks noChangeArrowheads="1" noGrp="1"/>
          </p:cNvSpPr>
          <p:nvPr isPhoto="0" userDrawn="0">
            <p:ph type="title" hasCustomPrompt="0"/>
          </p:nvPr>
        </p:nvSpPr>
        <p:spPr bwMode="auto"/>
        <p:txBody>
          <a:bodyPr/>
          <a:lstStyle/>
          <a:p>
            <a:pPr>
              <a:defRPr/>
            </a:pPr>
            <a:r>
              <a:rPr lang="en-US"/>
              <a:t>Search Gone Wrong?</a:t>
            </a:r>
            <a:endParaRPr/>
          </a:p>
        </p:txBody>
      </p:sp>
      <p:sp>
        <p:nvSpPr>
          <p:cNvPr id="36867" name="Rectangle 3" hidden="0"/>
          <p:cNvSpPr>
            <a:spLocks noChangeArrowheads="1" noGrp="1"/>
          </p:cNvSpPr>
          <p:nvPr isPhoto="0" userDrawn="0">
            <p:ph idx="1" hasCustomPrompt="0"/>
          </p:nvPr>
        </p:nvSpPr>
        <p:spPr bwMode="auto"/>
        <p:txBody>
          <a:bodyPr/>
          <a:lstStyle/>
          <a:p>
            <a:pPr marL="0" indent="0">
              <a:buClr>
                <a:schemeClr val="accent2"/>
              </a:buClr>
              <a:buFont typeface="Wingdings"/>
              <a:buNone/>
              <a:defRPr/>
            </a:pPr>
            <a:r>
              <a:rPr lang="en-US"/>
              <a:t> </a:t>
            </a:r>
            <a:endParaRPr lang="en-US"/>
          </a:p>
        </p:txBody>
      </p:sp>
      <p:pic>
        <p:nvPicPr>
          <p:cNvPr id="814084" name="Picture 4" descr="A Dead End" hidden="0"/>
          <p:cNvPicPr>
            <a:picLocks noChangeAspect="1" noChangeArrowheads="1"/>
          </p:cNvPicPr>
          <p:nvPr isPhoto="0" userDrawn="0"/>
        </p:nvPicPr>
        <p:blipFill>
          <a:blip r:embed="rId2"/>
          <a:stretch/>
        </p:blipFill>
        <p:spPr bwMode="auto">
          <a:xfrm>
            <a:off x="685800" y="1676400"/>
            <a:ext cx="4800600" cy="3839696"/>
          </a:xfrm>
          <a:prstGeom prst="rect">
            <a:avLst/>
          </a:prstGeom>
          <a:noFill/>
          <a:ln w="9525">
            <a:noFill/>
            <a:miter lim="800000"/>
            <a:headEnd/>
            <a:tailEnd/>
          </a:ln>
        </p:spPr>
      </p:pic>
      <p:pic>
        <p:nvPicPr>
          <p:cNvPr id="814085" name="Picture 5" descr="msn-navigation-trondheim-haugesund" hidden="0"/>
          <p:cNvPicPr>
            <a:picLocks noChangeAspect="1" noChangeArrowheads="1"/>
          </p:cNvPicPr>
          <p:nvPr isPhoto="0" userDrawn="0"/>
        </p:nvPicPr>
        <p:blipFill>
          <a:blip r:embed="rId3"/>
          <a:srcRect l="0" t="53906" r="0" b="0"/>
          <a:stretch/>
        </p:blipFill>
        <p:spPr bwMode="auto">
          <a:xfrm>
            <a:off x="6934200" y="1371600"/>
            <a:ext cx="4381500" cy="4495800"/>
          </a:xfrm>
          <a:prstGeom prst="rect">
            <a:avLst/>
          </a:prstGeom>
          <a:noFill/>
          <a:ln w="9525">
            <a:noFill/>
            <a:miter lim="800000"/>
            <a:headEnd/>
            <a:tailEnd/>
          </a:ln>
        </p:spPr>
      </p:pic>
      <p:pic>
        <p:nvPicPr>
          <p:cNvPr id="24578" name="Picture 2" hidden="0"/>
          <p:cNvPicPr>
            <a:picLocks noChangeAspect="1" noChangeArrowheads="1"/>
          </p:cNvPicPr>
          <p:nvPr isPhoto="0" userDrawn="0"/>
        </p:nvPicPr>
        <p:blipFill>
          <a:blip r:embed="rId4"/>
          <a:stretch/>
        </p:blipFill>
        <p:spPr bwMode="auto">
          <a:xfrm>
            <a:off x="2896997" y="2134187"/>
            <a:ext cx="6474205" cy="271152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40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0">
  <p:cSld name="">
    <p:spTree>
      <p:nvGrpSpPr>
        <p:cNvPr id="1" name="" hidden="0"/>
        <p:cNvGrpSpPr/>
        <p:nvPr isPhoto="0" userDrawn="0"/>
      </p:nvGrpSpPr>
      <p:grpSpPr bwMode="auto">
        <a:xfrm>
          <a:off x="0" y="0"/>
          <a:ext cx="0" cy="0"/>
          <a:chOff x="0" y="0"/>
          <a:chExt cx="0" cy="0"/>
        </a:xfrm>
      </p:grpSpPr>
      <p:sp>
        <p:nvSpPr>
          <p:cNvPr id="41986" name="Rectangle 2" hidden="0"/>
          <p:cNvSpPr>
            <a:spLocks noChangeArrowheads="1" noGrp="1"/>
          </p:cNvSpPr>
          <p:nvPr isPhoto="0" userDrawn="0">
            <p:ph type="title" hasCustomPrompt="0"/>
          </p:nvPr>
        </p:nvSpPr>
        <p:spPr bwMode="auto"/>
        <p:txBody>
          <a:bodyPr/>
          <a:lstStyle/>
          <a:p>
            <a:pPr>
              <a:defRPr/>
            </a:pPr>
            <a:r>
              <a:rPr lang="en-US"/>
              <a:t>Some Hints for P1</a:t>
            </a:r>
            <a:endParaRPr/>
          </a:p>
        </p:txBody>
      </p:sp>
      <p:sp>
        <p:nvSpPr>
          <p:cNvPr id="41987" name="Rectangle 3" hidden="0"/>
          <p:cNvSpPr>
            <a:spLocks noChangeArrowheads="1" noGrp="1"/>
          </p:cNvSpPr>
          <p:nvPr isPhoto="0" userDrawn="0">
            <p:ph idx="1" hasCustomPrompt="0"/>
          </p:nvPr>
        </p:nvSpPr>
        <p:spPr bwMode="auto">
          <a:xfrm>
            <a:off x="990600" y="1570037"/>
            <a:ext cx="10210800" cy="4525963"/>
          </a:xfrm>
        </p:spPr>
        <p:txBody>
          <a:bodyPr/>
          <a:lstStyle/>
          <a:p>
            <a:pPr>
              <a:defRPr/>
            </a:pPr>
            <a:r>
              <a:rPr lang="en-US" sz="2800"/>
              <a:t>Graph search is almost always better than tree search (when not?)</a:t>
            </a:r>
            <a:endParaRPr/>
          </a:p>
          <a:p>
            <a:pPr>
              <a:defRPr/>
            </a:pPr>
            <a:endParaRPr lang="en-US" sz="2800"/>
          </a:p>
          <a:p>
            <a:pPr>
              <a:defRPr/>
            </a:pPr>
            <a:r>
              <a:rPr lang="en-US" sz="2800"/>
              <a:t>Implement your closed list as a </a:t>
            </a:r>
            <a:r>
              <a:rPr lang="en-US" sz="2800"/>
              <a:t>dict</a:t>
            </a:r>
            <a:r>
              <a:rPr lang="en-US" sz="2800"/>
              <a:t> or set!</a:t>
            </a:r>
            <a:endParaRPr/>
          </a:p>
          <a:p>
            <a:pPr>
              <a:defRPr/>
            </a:pPr>
            <a:endParaRPr lang="en-US" sz="2800"/>
          </a:p>
          <a:p>
            <a:pPr>
              <a:defRPr/>
            </a:pPr>
            <a:r>
              <a:rPr lang="en-US" sz="2800"/>
              <a:t>Nodes are conceptually paths, but better to represent with a state, cost, last action, and reference to the parent node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Video of Demo </a:t>
            </a:r>
            <a:r>
              <a:rPr lang="en-US"/>
              <a:t>Replanning</a:t>
            </a:r>
            <a:endParaRPr lang="en-US"/>
          </a:p>
        </p:txBody>
      </p:sp>
      <p:pic>
        <p:nvPicPr>
          <p:cNvPr id="1201864705" name=""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flipH="0" flipV="0">
            <a:off x="1917579" y="1117599"/>
            <a:ext cx="8184353" cy="56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accent1="accent1" accent2="accent2" accent3="accent3" accent4="accent4" accent5="accent5" accent6="accent6" bg1="lt1" bg2="lt2" folHlink="folHlink" hlink="hlink" tx1="dk1" tx2="dk2"/>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accent1="accent1" accent2="accent2" accent3="accent3" accent4="accent4" accent5="accent5" accent6="accent6" bg1="lt1" bg2="lt2" folHlink="folHlink" hlink="hlink" tx1="dk1" tx2="dk2"/>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accent1="accent1" accent2="accent2" accent3="accent3" accent4="accent4" accent5="accent5" accent6="accent6" bg1="lt1" bg2="lt2" folHlink="folHlink" hlink="hlink" tx1="dk1" tx2="dk2"/>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accent1="accent1" accent2="accent2" accent3="accent3" accent4="accent4" accent5="accent5" accent6="accent6" bg1="lt1" bg2="lt2" folHlink="folHlink" hlink="hlink" tx1="dk1" tx2="dk2"/>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accent1="accent1" accent2="accent2" accent3="accent3" accent4="accent4" accent5="accent5" accent6="accent6" bg1="dk2" bg2="dk1" folHlink="folHlink" hlink="hlink" tx1="lt1" tx2="lt2"/>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accent1="accent1" accent2="accent2" accent3="accent3" accent4="accent4" accent5="accent5" accent6="accent6" bg1="dk2" bg2="dk1" folHlink="folHlink" hlink="hlink" tx1="lt1" tx2="lt2"/>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accent1="accent1" accent2="accent2" accent3="accent3" accent4="accent4" accent5="accent5" accent6="accent6" bg1="dk2" bg2="dk1" folHlink="folHlink" hlink="hlink" tx1="lt1" tx2="lt2"/>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accent1="accent1" accent2="accent2" accent3="accent3" accent4="accent4" accent5="accent5" accent6="accent6" bg1="dk2" bg2="dk1" folHlink="folHlink" hlink="hlink" tx1="lt1" tx2="lt2"/>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accent1="accent1" accent2="accent2" accent3="accent3" accent4="accent4" accent5="accent5" accent6="accent6" bg1="dk2" bg2="dk1" folHlink="folHlink" hlink="hlink" tx1="lt1" tx2="lt2"/>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accent1="accent1" accent2="accent2" accent3="accent3" accent4="accent4" accent5="accent5" accent6="accent6" bg1="dk2" bg2="dk1" folHlink="folHlink" hlink="hlink" tx1="lt1" tx2="lt2"/>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accent1="accent1" accent2="accent2" accent3="accent3" accent4="accent4" accent5="accent5" accent6="accent6" bg1="dk2" bg2="dk1" folHlink="folHlink" hlink="hlink" tx1="lt1" tx2="lt2"/>
    </a:extraClrScheme>
  </a:extraClrSchemeLst>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FA12 cs188 lecture 1 -- introduction</Template>
  <TotalTime>0</TotalTime>
  <Words>0</Words>
  <Application>ONLYOFFICE/6.4.2.6</Application>
  <DocSecurity>0</DocSecurity>
  <PresentationFormat>Custom</PresentationFormat>
  <Paragraphs>0</Paragraphs>
  <Slides>84</Slides>
  <Notes>84</Notes>
  <HiddenSlides>0</HiddenSlides>
  <MMClips>2</MMClips>
  <ScaleCrop>0</ScaleCrop>
  <HeadingPairs>
    <vt:vector size="4" baseType="variant">
      <vt:variant>
        <vt:lpstr>Theme</vt:lpstr>
      </vt:variant>
      <vt:variant>
        <vt:i4>1</vt:i4>
      </vt:variant>
      <vt:variant>
        <vt:lpstr>Slide Titles</vt:lpstr>
      </vt:variant>
      <vt:variant>
        <vt:i4>84</vt:i4>
      </vt:variant>
    </vt:vector>
  </HeadingPairs>
  <TitlesOfParts>
    <vt:vector size="8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370: Introduction to Artificial Intelligence</dc:title>
  <dc:subject/>
  <dc:creator>Preferred Customer</dc:creator>
  <cp:keywords/>
  <dc:description/>
  <dc:identifier/>
  <dc:language/>
  <cp:lastModifiedBy/>
  <cp:revision>1999</cp:revision>
  <dcterms:created xsi:type="dcterms:W3CDTF">2004-08-27T04:16:05Z</dcterms:created>
  <dcterms:modified xsi:type="dcterms:W3CDTF">2022-01-31T17:56:12Z</dcterms:modified>
  <cp:category/>
  <cp:contentStatus/>
  <cp:version/>
</cp:coreProperties>
</file>